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07" r:id="rId4"/>
  </p:sldMasterIdLst>
  <p:notesMasterIdLst>
    <p:notesMasterId r:id="rId63"/>
  </p:notesMasterIdLst>
  <p:handoutMasterIdLst>
    <p:handoutMasterId r:id="rId64"/>
  </p:handoutMasterIdLst>
  <p:sldIdLst>
    <p:sldId id="312" r:id="rId5"/>
    <p:sldId id="313" r:id="rId6"/>
    <p:sldId id="314" r:id="rId7"/>
    <p:sldId id="259" r:id="rId8"/>
    <p:sldId id="315" r:id="rId9"/>
    <p:sldId id="316" r:id="rId10"/>
    <p:sldId id="368" r:id="rId11"/>
    <p:sldId id="318" r:id="rId12"/>
    <p:sldId id="319" r:id="rId13"/>
    <p:sldId id="320" r:id="rId14"/>
    <p:sldId id="321" r:id="rId15"/>
    <p:sldId id="322" r:id="rId16"/>
    <p:sldId id="323" r:id="rId17"/>
    <p:sldId id="324" r:id="rId18"/>
    <p:sldId id="325" r:id="rId19"/>
    <p:sldId id="326" r:id="rId20"/>
    <p:sldId id="327" r:id="rId21"/>
    <p:sldId id="328" r:id="rId22"/>
    <p:sldId id="329" r:id="rId23"/>
    <p:sldId id="330" r:id="rId24"/>
    <p:sldId id="331" r:id="rId25"/>
    <p:sldId id="332" r:id="rId26"/>
    <p:sldId id="333" r:id="rId27"/>
    <p:sldId id="334" r:id="rId28"/>
    <p:sldId id="335" r:id="rId29"/>
    <p:sldId id="336" r:id="rId30"/>
    <p:sldId id="337" r:id="rId31"/>
    <p:sldId id="338" r:id="rId32"/>
    <p:sldId id="339" r:id="rId33"/>
    <p:sldId id="340" r:id="rId34"/>
    <p:sldId id="341" r:id="rId35"/>
    <p:sldId id="342" r:id="rId36"/>
    <p:sldId id="343" r:id="rId37"/>
    <p:sldId id="344" r:id="rId38"/>
    <p:sldId id="345" r:id="rId39"/>
    <p:sldId id="346" r:id="rId40"/>
    <p:sldId id="347" r:id="rId41"/>
    <p:sldId id="348" r:id="rId42"/>
    <p:sldId id="349" r:id="rId43"/>
    <p:sldId id="350" r:id="rId44"/>
    <p:sldId id="351" r:id="rId45"/>
    <p:sldId id="352" r:id="rId46"/>
    <p:sldId id="353" r:id="rId47"/>
    <p:sldId id="354" r:id="rId48"/>
    <p:sldId id="355" r:id="rId49"/>
    <p:sldId id="356" r:id="rId50"/>
    <p:sldId id="357" r:id="rId51"/>
    <p:sldId id="358" r:id="rId52"/>
    <p:sldId id="359" r:id="rId53"/>
    <p:sldId id="360" r:id="rId54"/>
    <p:sldId id="361" r:id="rId55"/>
    <p:sldId id="362" r:id="rId56"/>
    <p:sldId id="363" r:id="rId57"/>
    <p:sldId id="364" r:id="rId58"/>
    <p:sldId id="365" r:id="rId59"/>
    <p:sldId id="366" r:id="rId60"/>
    <p:sldId id="367" r:id="rId61"/>
    <p:sldId id="291" r:id="rId6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4">
          <p15:clr>
            <a:srgbClr val="A4A3A4"/>
          </p15:clr>
        </p15:guide>
        <p15:guide id="2" orient="horz" pos="2835">
          <p15:clr>
            <a:srgbClr val="A4A3A4"/>
          </p15:clr>
        </p15:guide>
        <p15:guide id="3" orient="horz" pos="769">
          <p15:clr>
            <a:srgbClr val="A4A3A4"/>
          </p15:clr>
        </p15:guide>
        <p15:guide id="4" orient="horz" pos="1153">
          <p15:clr>
            <a:srgbClr val="A4A3A4"/>
          </p15:clr>
        </p15:guide>
        <p15:guide id="5" orient="horz" pos="1812">
          <p15:clr>
            <a:srgbClr val="A4A3A4"/>
          </p15:clr>
        </p15:guide>
        <p15:guide id="6" orient="horz" pos="2562">
          <p15:clr>
            <a:srgbClr val="A4A3A4"/>
          </p15:clr>
        </p15:guide>
        <p15:guide id="7" orient="horz" pos="1906">
          <p15:clr>
            <a:srgbClr val="A4A3A4"/>
          </p15:clr>
        </p15:guide>
        <p15:guide id="8" orient="horz" pos="1054">
          <p15:clr>
            <a:srgbClr val="A4A3A4"/>
          </p15:clr>
        </p15:guide>
        <p15:guide id="9" pos="288">
          <p15:clr>
            <a:srgbClr val="A4A3A4"/>
          </p15:clr>
        </p15:guide>
        <p15:guide id="10" pos="5472">
          <p15:clr>
            <a:srgbClr val="A4A3A4"/>
          </p15:clr>
        </p15:guide>
        <p15:guide id="11" pos="1700">
          <p15:clr>
            <a:srgbClr val="A4A3A4"/>
          </p15:clr>
        </p15:guide>
        <p15:guide id="12" pos="3207">
          <p15:clr>
            <a:srgbClr val="A4A3A4"/>
          </p15:clr>
        </p15:guide>
        <p15:guide id="13" pos="4715">
          <p15:clr>
            <a:srgbClr val="A4A3A4"/>
          </p15:clr>
        </p15:guide>
        <p15:guide id="14" pos="1795">
          <p15:clr>
            <a:srgbClr val="A4A3A4"/>
          </p15:clr>
        </p15:guide>
        <p15:guide id="15" pos="3307">
          <p15:clr>
            <a:srgbClr val="A4A3A4"/>
          </p15:clr>
        </p15:guide>
        <p15:guide id="16" pos="4814">
          <p15:clr>
            <a:srgbClr val="A4A3A4"/>
          </p15:clr>
        </p15:guide>
        <p15:guide id="17" pos="2451">
          <p15:clr>
            <a:srgbClr val="A4A3A4"/>
          </p15:clr>
        </p15:guide>
        <p15:guide id="18" pos="2554">
          <p15:clr>
            <a:srgbClr val="A4A3A4"/>
          </p15:clr>
        </p15:guide>
        <p15:guide id="19" pos="942">
          <p15:clr>
            <a:srgbClr val="A4A3A4"/>
          </p15:clr>
        </p15:guide>
        <p15:guide id="20" pos="1042">
          <p15:clr>
            <a:srgbClr val="A4A3A4"/>
          </p15:clr>
        </p15:guide>
        <p15:guide id="21" pos="3965">
          <p15:clr>
            <a:srgbClr val="A4A3A4"/>
          </p15:clr>
        </p15:guide>
        <p15:guide id="22" pos="406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BAD80A"/>
    <a:srgbClr val="22BDEF"/>
    <a:srgbClr val="B8EAFA"/>
    <a:srgbClr val="00188F"/>
    <a:srgbClr val="7FBA00"/>
    <a:srgbClr val="C1EDFB"/>
    <a:srgbClr val="00BCF2"/>
    <a:srgbClr val="E81123"/>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99B23B-EC83-4686-B30A-512413B5E67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597" autoAdjust="0"/>
  </p:normalViewPr>
  <p:slideViewPr>
    <p:cSldViewPr snapToGrid="0">
      <p:cViewPr varScale="1">
        <p:scale>
          <a:sx n="128" d="100"/>
          <a:sy n="128" d="100"/>
        </p:scale>
        <p:origin x="1134" y="120"/>
      </p:cViewPr>
      <p:guideLst>
        <p:guide orient="horz" pos="294"/>
        <p:guide orient="horz" pos="2835"/>
        <p:guide orient="horz" pos="769"/>
        <p:guide orient="horz" pos="1153"/>
        <p:guide orient="horz" pos="1812"/>
        <p:guide orient="horz" pos="2562"/>
        <p:guide orient="horz" pos="1906"/>
        <p:guide orient="horz" pos="1054"/>
        <p:guide pos="288"/>
        <p:guide pos="5472"/>
        <p:guide pos="1700"/>
        <p:guide pos="3207"/>
        <p:guide pos="4715"/>
        <p:guide pos="1795"/>
        <p:guide pos="3307"/>
        <p:guide pos="4814"/>
        <p:guide pos="2451"/>
        <p:guide pos="2554"/>
        <p:guide pos="942"/>
        <p:guide pos="1042"/>
        <p:guide pos="3965"/>
        <p:guide pos="4061"/>
      </p:guideLst>
    </p:cSldViewPr>
  </p:slideViewPr>
  <p:notesTextViewPr>
    <p:cViewPr>
      <p:scale>
        <a:sx n="1" d="1"/>
        <a:sy n="1" d="1"/>
      </p:scale>
      <p:origin x="0" y="-966"/>
    </p:cViewPr>
  </p:notesTextViewPr>
  <p:sorterViewPr>
    <p:cViewPr>
      <p:scale>
        <a:sx n="100" d="100"/>
        <a:sy n="100" d="100"/>
      </p:scale>
      <p:origin x="0" y="0"/>
    </p:cViewPr>
  </p:sorterViewPr>
  <p:notesViewPr>
    <p:cSldViewPr snapToGrid="0">
      <p:cViewPr varScale="1">
        <p:scale>
          <a:sx n="98" d="100"/>
          <a:sy n="98" d="100"/>
        </p:scale>
        <p:origin x="-237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DF3284-5CED-4372-997B-A2DB9FEB5F36}" type="datetimeFigureOut">
              <a:rPr lang="en-US" smtClean="0"/>
              <a:t>10/19/2013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07429C-3E65-48FF-BF64-25C511DAE822}" type="slidenum">
              <a:rPr lang="en-US" smtClean="0"/>
              <a:t>‹#›</a:t>
            </a:fld>
            <a:endParaRPr lang="en-US"/>
          </a:p>
        </p:txBody>
      </p:sp>
    </p:spTree>
    <p:extLst>
      <p:ext uri="{BB962C8B-B14F-4D97-AF65-F5344CB8AC3E}">
        <p14:creationId xmlns:p14="http://schemas.microsoft.com/office/powerpoint/2010/main" val="2655152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44F01F-7F76-4F9A-9CC8-4847A2F5E179}" type="datetimeFigureOut">
              <a:rPr lang="en-US" smtClean="0"/>
              <a:t>10/19/2013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6C1CF0-316C-4904-A0F9-3EEDE72BDC86}" type="slidenum">
              <a:rPr lang="en-US" smtClean="0"/>
              <a:t>‹#›</a:t>
            </a:fld>
            <a:endParaRPr lang="en-US"/>
          </a:p>
        </p:txBody>
      </p:sp>
    </p:spTree>
    <p:extLst>
      <p:ext uri="{BB962C8B-B14F-4D97-AF65-F5344CB8AC3E}">
        <p14:creationId xmlns:p14="http://schemas.microsoft.com/office/powerpoint/2010/main" val="212609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mk:@MSITStore:C:\Users\mashapir\Desktop\Windows%20Phone%208%20Developer%20Documentation.chm::/html/355242dc-875e-fae0-fcbf-842fb0e651ef.ht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1</a:t>
            </a:fld>
            <a:endParaRPr lang="en-US"/>
          </a:p>
        </p:txBody>
      </p:sp>
    </p:spTree>
    <p:extLst>
      <p:ext uri="{BB962C8B-B14F-4D97-AF65-F5344CB8AC3E}">
        <p14:creationId xmlns:p14="http://schemas.microsoft.com/office/powerpoint/2010/main" val="1588210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nSpc>
                <a:spcPct val="115000"/>
              </a:lnSpc>
              <a:spcBef>
                <a:spcPts val="1000"/>
              </a:spcBef>
            </a:pPr>
            <a:r>
              <a:rPr lang="en-US" sz="1400" dirty="0" smtClean="0">
                <a:ea typeface="Calibri"/>
                <a:cs typeface="Times New Roman"/>
              </a:rPr>
              <a:t>Let’s take a quick look</a:t>
            </a:r>
            <a:r>
              <a:rPr lang="en-US" sz="1400" baseline="0" dirty="0" smtClean="0">
                <a:ea typeface="Calibri"/>
                <a:cs typeface="Times New Roman"/>
              </a:rPr>
              <a:t> at the new mapping UI that we have in Windos Phone 8. We’ll need to remember 3 new namespaces for that UI, seen here. These namespaces are for things like the Map, the </a:t>
            </a:r>
            <a:r>
              <a:rPr lang="en-US" sz="1400" baseline="0" dirty="0" err="1" smtClean="0">
                <a:ea typeface="Calibri"/>
                <a:cs typeface="Times New Roman"/>
              </a:rPr>
              <a:t>MapLayers</a:t>
            </a:r>
            <a:r>
              <a:rPr lang="en-US" sz="1400" baseline="0" dirty="0" smtClean="0">
                <a:ea typeface="Calibri"/>
                <a:cs typeface="Times New Roman"/>
              </a:rPr>
              <a:t> and Shapes as well as the ability to query for routes on our map.</a:t>
            </a:r>
            <a:endParaRPr lang="en-US" sz="1400" dirty="0">
              <a:ea typeface="Calibri"/>
              <a:cs typeface="Times New Roman"/>
            </a:endParaRPr>
          </a:p>
        </p:txBody>
      </p:sp>
    </p:spTree>
    <p:extLst>
      <p:ext uri="{BB962C8B-B14F-4D97-AF65-F5344CB8AC3E}">
        <p14:creationId xmlns:p14="http://schemas.microsoft.com/office/powerpoint/2010/main" val="1529890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Adding a</a:t>
            </a:r>
            <a:r>
              <a:rPr lang="en-US" baseline="0" dirty="0" smtClean="0"/>
              <a:t> map to our application is as simple as can be. We can either add a map using the “Map” control in XAML or in code. Anyone familiar with Windows phone will probably laugh at how easy this is, especially compared to the Bing map controls in Windows Phone 7. Once we have our control, the user can interact with it just as they would with any map control. It </a:t>
            </a:r>
            <a:r>
              <a:rPr lang="en-US" baseline="0" dirty="0" err="1" smtClean="0"/>
              <a:t>suoports</a:t>
            </a:r>
            <a:r>
              <a:rPr lang="en-US" baseline="0" dirty="0" smtClean="0"/>
              <a:t> the full set of multi-touch features, allowing users the same fluid functionality that they are accustomed to in the normal mapping UI.</a:t>
            </a:r>
          </a:p>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11</a:t>
            </a:fld>
            <a:endParaRPr lang="en-US"/>
          </a:p>
        </p:txBody>
      </p:sp>
    </p:spTree>
    <p:extLst>
      <p:ext uri="{BB962C8B-B14F-4D97-AF65-F5344CB8AC3E}">
        <p14:creationId xmlns:p14="http://schemas.microsoft.com/office/powerpoint/2010/main" val="2331708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for</a:t>
            </a:r>
            <a:r>
              <a:rPr lang="en-GB" baseline="0" dirty="0" smtClean="0"/>
              <a:t> whatever reason, we feel that it is best for the user to use the native mapping application, we can very easily accommodate </a:t>
            </a:r>
            <a:r>
              <a:rPr lang="en-GB" baseline="0" dirty="0" err="1" smtClean="0"/>
              <a:t>tht</a:t>
            </a:r>
            <a:r>
              <a:rPr lang="en-GB" baseline="0" dirty="0" smtClean="0"/>
              <a:t>. </a:t>
            </a:r>
            <a:r>
              <a:rPr lang="en-GB" dirty="0" smtClean="0"/>
              <a:t>The Maps task launches the Maps application</a:t>
            </a:r>
            <a:r>
              <a:rPr lang="en-GB" baseline="0" dirty="0" smtClean="0"/>
              <a:t> </a:t>
            </a:r>
            <a:r>
              <a:rPr lang="en-GB" baseline="0" dirty="0" err="1" smtClean="0"/>
              <a:t>wih</a:t>
            </a:r>
            <a:r>
              <a:rPr lang="en-GB" baseline="0" dirty="0" smtClean="0"/>
              <a:t> some very simple and helpful parameters.</a:t>
            </a:r>
            <a:r>
              <a:rPr lang="en-GB" dirty="0" smtClean="0"/>
              <a:t> You can provide a search string that is used to find and mark locations on the map</a:t>
            </a:r>
            <a:r>
              <a:rPr lang="en-GB" baseline="0" dirty="0" smtClean="0"/>
              <a:t> or </a:t>
            </a:r>
            <a:r>
              <a:rPr lang="en-GB" baseline="0" dirty="0" err="1" smtClean="0"/>
              <a:t>wef</a:t>
            </a:r>
            <a:r>
              <a:rPr lang="en-GB" dirty="0" smtClean="0"/>
              <a:t> can optionally specify a </a:t>
            </a:r>
            <a:r>
              <a:rPr lang="en-GB" dirty="0" err="1" smtClean="0"/>
              <a:t>center</a:t>
            </a:r>
            <a:r>
              <a:rPr lang="en-GB" dirty="0" smtClean="0"/>
              <a:t> point for the map that appears. If you do not specify the </a:t>
            </a:r>
            <a:r>
              <a:rPr lang="en-GB" dirty="0" err="1" smtClean="0"/>
              <a:t>center</a:t>
            </a:r>
            <a:r>
              <a:rPr lang="en-GB" dirty="0" smtClean="0"/>
              <a:t>, the user’s current location is used as the </a:t>
            </a:r>
            <a:r>
              <a:rPr lang="en-GB" dirty="0" err="1" smtClean="0"/>
              <a:t>center</a:t>
            </a:r>
            <a:r>
              <a:rPr lang="en-GB" dirty="0" smtClean="0"/>
              <a:t>. You can also specify the zoom level to use initially when the map appears.</a:t>
            </a:r>
          </a:p>
          <a:p>
            <a:endParaRPr lang="en-GB" dirty="0" smtClean="0"/>
          </a:p>
          <a:p>
            <a:r>
              <a:rPr lang="en-GB" dirty="0" smtClean="0"/>
              <a:t>By using Launchers, you help provide a consistent user experience throughout the Windows Phone platform.</a:t>
            </a:r>
          </a:p>
          <a:p>
            <a:endParaRPr lang="en-GB" dirty="0" smtClean="0"/>
          </a:p>
          <a:p>
            <a:r>
              <a:rPr lang="en-GB" dirty="0" err="1" smtClean="0"/>
              <a:t>MapsDirection</a:t>
            </a:r>
            <a:r>
              <a:rPr lang="en-GB" baseline="0" dirty="0" err="1" smtClean="0"/>
              <a:t>Task</a:t>
            </a:r>
            <a:endParaRPr lang="en-GB" dirty="0" smtClean="0"/>
          </a:p>
          <a:p>
            <a:r>
              <a:rPr lang="en-GB" dirty="0" smtClean="0"/>
              <a:t>If you do not specify one of Start or End it defaults missing parameter to your current location</a:t>
            </a:r>
          </a:p>
          <a:p>
            <a:r>
              <a:rPr lang="en-GB" dirty="0" smtClean="0"/>
              <a:t>Can also specify only the name of a location (but no coordinate) and it will automatically do a geocoding service lookup and display a selection list if multiple matches</a:t>
            </a:r>
          </a:p>
          <a:p>
            <a:endParaRPr lang="en-GB" dirty="0" smtClean="0"/>
          </a:p>
          <a:p>
            <a:r>
              <a:rPr lang="en-GB" dirty="0" err="1" smtClean="0"/>
              <a:t>MapsDownloaderTask</a:t>
            </a: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effectLst/>
              </a:rPr>
              <a:t>Use the map downloader task to enable users to download map data for offline use. The task launches the Maps settings application which allows the user to select a region of map data to download.</a:t>
            </a:r>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12</a:t>
            </a:fld>
            <a:endParaRPr lang="en-US"/>
          </a:p>
        </p:txBody>
      </p:sp>
    </p:spTree>
    <p:extLst>
      <p:ext uri="{BB962C8B-B14F-4D97-AF65-F5344CB8AC3E}">
        <p14:creationId xmlns:p14="http://schemas.microsoft.com/office/powerpoint/2010/main" val="2632581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a:t>
            </a:r>
            <a:r>
              <a:rPr lang="en-GB" baseline="0" dirty="0" smtClean="0"/>
              <a:t> want to mention this quickly because it is one of my favourite features in Windows Phone 8. When we download a map to our phone, we can see that map both in the native code and inside our application. We require no network connectivity to find our own location. </a:t>
            </a:r>
          </a:p>
          <a:p>
            <a:endParaRPr lang="en-GB" baseline="0" dirty="0" smtClean="0"/>
          </a:p>
          <a:p>
            <a:r>
              <a:rPr lang="en-GB" baseline="0" dirty="0" smtClean="0"/>
              <a:t>Not only that, but can run a </a:t>
            </a:r>
            <a:r>
              <a:rPr lang="en-GB" baseline="0" dirty="0" err="1" smtClean="0"/>
              <a:t>RouteQuery</a:t>
            </a:r>
            <a:r>
              <a:rPr lang="en-GB" baseline="0" dirty="0" smtClean="0"/>
              <a:t> to fine a route between 2 or more points and, because we have the map downloaded, this query can run offline. So when we travel or we’re hiking, we can still use the map, find our way around and navigate in our application with ease.</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13</a:t>
            </a:fld>
            <a:endParaRPr lang="en-US"/>
          </a:p>
        </p:txBody>
      </p:sp>
    </p:spTree>
    <p:extLst>
      <p:ext uri="{BB962C8B-B14F-4D97-AF65-F5344CB8AC3E}">
        <p14:creationId xmlns:p14="http://schemas.microsoft.com/office/powerpoint/2010/main" val="3826093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 to open</a:t>
            </a:r>
            <a:r>
              <a:rPr lang="en-US" baseline="0" dirty="0" smtClean="0"/>
              <a:t> up Visual Studio and show the code we would use to do this. Unfortunately, due to limitations in the emulator, I’m not going to be able to effectively demonstrate these capabilities.</a:t>
            </a:r>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14</a:t>
            </a:fld>
            <a:endParaRPr lang="en-US"/>
          </a:p>
        </p:txBody>
      </p:sp>
    </p:spTree>
    <p:extLst>
      <p:ext uri="{BB962C8B-B14F-4D97-AF65-F5344CB8AC3E}">
        <p14:creationId xmlns:p14="http://schemas.microsoft.com/office/powerpoint/2010/main" val="4038073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&lt;</a:t>
            </a:r>
            <a:r>
              <a:rPr lang="en-AU" dirty="0" err="1" smtClean="0"/>
              <a:t>DefaultTask</a:t>
            </a:r>
            <a:r>
              <a:rPr lang="en-AU" dirty="0" smtClean="0"/>
              <a:t> Name="_default" </a:t>
            </a:r>
            <a:r>
              <a:rPr lang="en-AU" dirty="0" err="1" smtClean="0"/>
              <a:t>NavigationPage</a:t>
            </a:r>
            <a:r>
              <a:rPr lang="en-AU" dirty="0" smtClean="0"/>
              <a:t>="</a:t>
            </a:r>
            <a:r>
              <a:rPr lang="en-AU" dirty="0" err="1" smtClean="0"/>
              <a:t>MainPage.xaml</a:t>
            </a:r>
            <a:r>
              <a:rPr lang="en-AU" dirty="0" smtClean="0"/>
              <a:t>"&gt;</a:t>
            </a:r>
          </a:p>
          <a:p>
            <a:r>
              <a:rPr lang="en-AU" dirty="0" smtClean="0"/>
              <a:t>  &lt;</a:t>
            </a:r>
            <a:r>
              <a:rPr lang="en-AU" dirty="0" err="1" smtClean="0"/>
              <a:t>BackgroundExecution</a:t>
            </a:r>
            <a:r>
              <a:rPr lang="en-AU" dirty="0" smtClean="0"/>
              <a:t>&gt;</a:t>
            </a:r>
          </a:p>
          <a:p>
            <a:r>
              <a:rPr lang="en-AU" dirty="0" smtClean="0"/>
              <a:t>    &lt;</a:t>
            </a:r>
            <a:r>
              <a:rPr lang="en-AU" dirty="0" err="1" smtClean="0"/>
              <a:t>ExecutionType</a:t>
            </a:r>
            <a:r>
              <a:rPr lang="en-AU" dirty="0" smtClean="0"/>
              <a:t>  Name="</a:t>
            </a:r>
            <a:r>
              <a:rPr lang="en-AU" dirty="0" err="1" smtClean="0"/>
              <a:t>LocationTracking</a:t>
            </a:r>
            <a:r>
              <a:rPr lang="en-AU" dirty="0" smtClean="0"/>
              <a:t>" /&gt;</a:t>
            </a:r>
          </a:p>
          <a:p>
            <a:r>
              <a:rPr lang="en-AU" dirty="0" smtClean="0"/>
              <a:t>  &lt;/</a:t>
            </a:r>
            <a:r>
              <a:rPr lang="en-AU" dirty="0" err="1" smtClean="0"/>
              <a:t>BackgroundExecution</a:t>
            </a:r>
            <a:r>
              <a:rPr lang="en-AU" dirty="0" smtClean="0"/>
              <a:t>&gt;</a:t>
            </a:r>
          </a:p>
          <a:p>
            <a:r>
              <a:rPr lang="en-AU" dirty="0" smtClean="0"/>
              <a:t>&lt;/</a:t>
            </a:r>
            <a:r>
              <a:rPr lang="en-AU" dirty="0" err="1" smtClean="0"/>
              <a:t>DefaultTask</a:t>
            </a:r>
            <a:r>
              <a:rPr lang="en-AU" dirty="0" smtClean="0"/>
              <a:t>&gt;</a:t>
            </a:r>
          </a:p>
          <a:p>
            <a:endParaRPr lang="en-US" dirty="0" smtClean="0"/>
          </a:p>
          <a:p>
            <a:endParaRPr lang="en-US" dirty="0" smtClean="0"/>
          </a:p>
          <a:p>
            <a:endParaRPr lang="en-AU" dirty="0" smtClean="0"/>
          </a:p>
          <a:p>
            <a:r>
              <a:rPr lang="en-AU" dirty="0" smtClean="0"/>
              <a:t>&lt;</a:t>
            </a:r>
            <a:r>
              <a:rPr lang="en-AU" dirty="0" err="1" smtClean="0"/>
              <a:t>shell:PhoneApplicationService</a:t>
            </a:r>
            <a:r>
              <a:rPr lang="en-AU" dirty="0" smtClean="0"/>
              <a:t> </a:t>
            </a:r>
          </a:p>
          <a:p>
            <a:r>
              <a:rPr lang="en-AU" dirty="0" smtClean="0"/>
              <a:t>    Launching="</a:t>
            </a:r>
            <a:r>
              <a:rPr lang="en-AU" dirty="0" err="1" smtClean="0"/>
              <a:t>Application_Launching</a:t>
            </a:r>
            <a:r>
              <a:rPr lang="en-AU" dirty="0" smtClean="0"/>
              <a:t>" Closing="</a:t>
            </a:r>
            <a:r>
              <a:rPr lang="en-AU" dirty="0" err="1" smtClean="0"/>
              <a:t>Application_Closing</a:t>
            </a:r>
            <a:r>
              <a:rPr lang="en-AU" dirty="0" smtClean="0"/>
              <a:t>" </a:t>
            </a:r>
          </a:p>
          <a:p>
            <a:r>
              <a:rPr lang="en-AU" dirty="0" smtClean="0"/>
              <a:t>    Activated="</a:t>
            </a:r>
            <a:r>
              <a:rPr lang="en-AU" dirty="0" err="1" smtClean="0"/>
              <a:t>Application_Activated</a:t>
            </a:r>
            <a:r>
              <a:rPr lang="en-AU" dirty="0" smtClean="0"/>
              <a:t>" Deactivated="</a:t>
            </a:r>
            <a:r>
              <a:rPr lang="en-AU" dirty="0" err="1" smtClean="0"/>
              <a:t>Application_Deactivated</a:t>
            </a:r>
            <a:r>
              <a:rPr lang="en-AU" dirty="0" smtClean="0"/>
              <a:t>"</a:t>
            </a:r>
          </a:p>
          <a:p>
            <a:r>
              <a:rPr lang="en-AU" dirty="0" smtClean="0"/>
              <a:t>    </a:t>
            </a:r>
            <a:r>
              <a:rPr lang="en-AU" dirty="0" err="1" smtClean="0"/>
              <a:t>RunningInBackground</a:t>
            </a:r>
            <a:r>
              <a:rPr lang="en-AU" dirty="0" smtClean="0"/>
              <a:t>="</a:t>
            </a:r>
            <a:r>
              <a:rPr lang="en-AU" dirty="0" err="1" smtClean="0"/>
              <a:t>Application_RunningInBackground</a:t>
            </a:r>
            <a:r>
              <a:rPr lang="en-AU" dirty="0" smtClean="0"/>
              <a:t>"/&gt;</a:t>
            </a:r>
          </a:p>
          <a:p>
            <a:endParaRPr lang="en-US" dirty="0" smtClean="0"/>
          </a:p>
          <a:p>
            <a:endParaRPr lang="en-US" dirty="0" smtClean="0"/>
          </a:p>
          <a:p>
            <a:endParaRPr lang="en-US" dirty="0" smtClean="0"/>
          </a:p>
          <a:p>
            <a:endParaRPr lang="en-US" smtClean="0"/>
          </a:p>
          <a:p>
            <a:endParaRPr lang="en-AU" dirty="0"/>
          </a:p>
        </p:txBody>
      </p:sp>
      <p:sp>
        <p:nvSpPr>
          <p:cNvPr id="4" name="Slide Number Placeholder 3"/>
          <p:cNvSpPr>
            <a:spLocks noGrp="1"/>
          </p:cNvSpPr>
          <p:nvPr>
            <p:ph type="sldNum" sz="quarter" idx="10"/>
          </p:nvPr>
        </p:nvSpPr>
        <p:spPr/>
        <p:txBody>
          <a:bodyPr/>
          <a:lstStyle/>
          <a:p>
            <a:fld id="{3E6C1CF0-316C-4904-A0F9-3EEDE72BDC86}" type="slidenum">
              <a:rPr lang="en-US" smtClean="0"/>
              <a:t>15</a:t>
            </a:fld>
            <a:endParaRPr lang="en-US"/>
          </a:p>
        </p:txBody>
      </p:sp>
    </p:spTree>
    <p:extLst>
      <p:ext uri="{BB962C8B-B14F-4D97-AF65-F5344CB8AC3E}">
        <p14:creationId xmlns:p14="http://schemas.microsoft.com/office/powerpoint/2010/main" val="3325209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Also</a:t>
            </a:r>
            <a:r>
              <a:rPr lang="en-US" sz="1200" kern="1200" baseline="0" dirty="0" smtClean="0">
                <a:solidFill>
                  <a:schemeClr val="tx1"/>
                </a:solidFill>
                <a:effectLst/>
                <a:latin typeface="+mn-lt"/>
                <a:ea typeface="+mn-ea"/>
                <a:cs typeface="+mn-cs"/>
              </a:rPr>
              <a:t> new and exciting in Windows Phone 8 sensors are NFC and Bluetooth. I can hear you saying “Wait, didn’t Windows Phone 7 have Bluetooth?” Yes, it did but with Windows Phone 8, we’ve opened up Bluetooth to make it simple for developers to access it and interact with apps and devices using Bluetooth technology.</a:t>
            </a:r>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16</a:t>
            </a:fld>
            <a:endParaRPr lang="en-US"/>
          </a:p>
        </p:txBody>
      </p:sp>
    </p:spTree>
    <p:extLst>
      <p:ext uri="{BB962C8B-B14F-4D97-AF65-F5344CB8AC3E}">
        <p14:creationId xmlns:p14="http://schemas.microsoft.com/office/powerpoint/2010/main" val="3909154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Near Field Communication (NFC) is an international standard for short-range wireless connectivity that provides simple, and safe communication between electronic devices. NFC is the technology on the phone that makes Proximity scenarios possible. </a:t>
            </a:r>
          </a:p>
          <a:p>
            <a:endParaRPr lang="en-GB" dirty="0" smtClean="0"/>
          </a:p>
          <a:p>
            <a:r>
              <a:rPr lang="en-GB" dirty="0" smtClean="0"/>
              <a:t>NFC has the following key characteristics.</a:t>
            </a:r>
          </a:p>
          <a:p>
            <a:pPr marL="171450" indent="-171450">
              <a:buFont typeface="Arial" panose="020B0604020202020204" pitchFamily="34" charset="0"/>
              <a:buChar char="•"/>
            </a:pPr>
            <a:r>
              <a:rPr lang="en-GB" dirty="0" smtClean="0"/>
              <a:t>Communication occurs when devices are within 3–4 </a:t>
            </a:r>
            <a:r>
              <a:rPr lang="en-GB" dirty="0" err="1" smtClean="0"/>
              <a:t>centimeters</a:t>
            </a:r>
            <a:r>
              <a:rPr lang="en-GB" dirty="0" smtClean="0"/>
              <a:t> (1 to 1.5 inches) of each other.</a:t>
            </a:r>
          </a:p>
          <a:p>
            <a:pPr marL="171450" indent="-171450">
              <a:buFont typeface="Arial" panose="020B0604020202020204" pitchFamily="34" charset="0"/>
              <a:buChar char="•"/>
            </a:pPr>
            <a:r>
              <a:rPr lang="en-GB" dirty="0" smtClean="0"/>
              <a:t>Communication is highly selective and intentional because users are intentionally bringing their devices together to connect.</a:t>
            </a:r>
          </a:p>
          <a:p>
            <a:pPr marL="171450" indent="-171450">
              <a:buFont typeface="Arial" panose="020B0604020202020204" pitchFamily="34" charset="0"/>
              <a:buChar char="•"/>
            </a:pPr>
            <a:r>
              <a:rPr lang="en-GB" dirty="0" smtClean="0"/>
              <a:t>The maximum theoretical data transfer rate is 424 </a:t>
            </a:r>
            <a:r>
              <a:rPr lang="en-GB" dirty="0" err="1" smtClean="0"/>
              <a:t>kbits</a:t>
            </a:r>
            <a:r>
              <a:rPr lang="en-GB" dirty="0" smtClean="0"/>
              <a:t>/s. The typical data transfer rates range from 30 </a:t>
            </a:r>
            <a:r>
              <a:rPr lang="en-GB" dirty="0" err="1" smtClean="0"/>
              <a:t>kbits</a:t>
            </a:r>
            <a:r>
              <a:rPr lang="en-GB" dirty="0" smtClean="0"/>
              <a:t>/s to 60 </a:t>
            </a:r>
            <a:r>
              <a:rPr lang="en-GB" dirty="0" err="1" smtClean="0"/>
              <a:t>kbits</a:t>
            </a:r>
            <a:r>
              <a:rPr lang="en-GB" dirty="0" smtClean="0"/>
              <a:t>/s.</a:t>
            </a:r>
          </a:p>
          <a:p>
            <a:pPr marL="171450" indent="-171450">
              <a:buFont typeface="Arial" panose="020B0604020202020204" pitchFamily="34" charset="0"/>
              <a:buChar char="•"/>
            </a:pPr>
            <a:r>
              <a:rPr lang="en-GB" dirty="0" smtClean="0"/>
              <a:t>Communication also can occur between an NFC device and an unpowered NFC chip, or tag.</a:t>
            </a:r>
          </a:p>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17</a:t>
            </a:fld>
            <a:endParaRPr lang="en-US"/>
          </a:p>
        </p:txBody>
      </p:sp>
    </p:spTree>
    <p:extLst>
      <p:ext uri="{BB962C8B-B14F-4D97-AF65-F5344CB8AC3E}">
        <p14:creationId xmlns:p14="http://schemas.microsoft.com/office/powerpoint/2010/main" val="324911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Near Field Communication (NFC) is an international standard for short-range wireless connectivity that provides simple, and safe communication between electronic devices. NFC is the technology on the phone that makes Proximity scenarios possible. </a:t>
            </a:r>
          </a:p>
          <a:p>
            <a:endParaRPr lang="en-GB" dirty="0" smtClean="0"/>
          </a:p>
          <a:p>
            <a:r>
              <a:rPr lang="en-GB" dirty="0" smtClean="0"/>
              <a:t>NFC has the following key characteristics.</a:t>
            </a:r>
          </a:p>
          <a:p>
            <a:pPr marL="171450" indent="-171450">
              <a:buFont typeface="Arial" panose="020B0604020202020204" pitchFamily="34" charset="0"/>
              <a:buChar char="•"/>
            </a:pPr>
            <a:r>
              <a:rPr lang="en-GB" dirty="0" smtClean="0"/>
              <a:t>Communication occurs when devices are within 3–4 </a:t>
            </a:r>
            <a:r>
              <a:rPr lang="en-GB" dirty="0" err="1" smtClean="0"/>
              <a:t>centimeters</a:t>
            </a:r>
            <a:r>
              <a:rPr lang="en-GB" dirty="0" smtClean="0"/>
              <a:t> (1 to 1.5 inches) of each other.</a:t>
            </a:r>
          </a:p>
          <a:p>
            <a:pPr marL="171450" indent="-171450">
              <a:buFont typeface="Arial" panose="020B0604020202020204" pitchFamily="34" charset="0"/>
              <a:buChar char="•"/>
            </a:pPr>
            <a:r>
              <a:rPr lang="en-GB" dirty="0" smtClean="0"/>
              <a:t>Communication is highly selective and intentional because users are intentionally bringing their devices together to connect.</a:t>
            </a:r>
          </a:p>
          <a:p>
            <a:pPr marL="171450" indent="-171450">
              <a:buFont typeface="Arial" panose="020B0604020202020204" pitchFamily="34" charset="0"/>
              <a:buChar char="•"/>
            </a:pPr>
            <a:r>
              <a:rPr lang="en-GB" dirty="0" smtClean="0"/>
              <a:t>The maximum theoretical data transfer rate is 424 </a:t>
            </a:r>
            <a:r>
              <a:rPr lang="en-GB" dirty="0" err="1" smtClean="0"/>
              <a:t>kbits</a:t>
            </a:r>
            <a:r>
              <a:rPr lang="en-GB" dirty="0" smtClean="0"/>
              <a:t>/s. The typical data transfer rates range from 30 </a:t>
            </a:r>
            <a:r>
              <a:rPr lang="en-GB" dirty="0" err="1" smtClean="0"/>
              <a:t>kbits</a:t>
            </a:r>
            <a:r>
              <a:rPr lang="en-GB" dirty="0" smtClean="0"/>
              <a:t>/s to 60 </a:t>
            </a:r>
            <a:r>
              <a:rPr lang="en-GB" dirty="0" err="1" smtClean="0"/>
              <a:t>kbits</a:t>
            </a:r>
            <a:r>
              <a:rPr lang="en-GB" dirty="0" smtClean="0"/>
              <a:t>/s.</a:t>
            </a:r>
          </a:p>
          <a:p>
            <a:pPr marL="171450" indent="-171450">
              <a:buFont typeface="Arial" panose="020B0604020202020204" pitchFamily="34" charset="0"/>
              <a:buChar char="•"/>
            </a:pPr>
            <a:r>
              <a:rPr lang="en-GB" dirty="0" smtClean="0"/>
              <a:t>Communication also can occur between an NFC device and an unpowered NFC chip, or tag.</a:t>
            </a:r>
          </a:p>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18</a:t>
            </a:fld>
            <a:endParaRPr lang="en-US"/>
          </a:p>
        </p:txBody>
      </p:sp>
    </p:spTree>
    <p:extLst>
      <p:ext uri="{BB962C8B-B14F-4D97-AF65-F5344CB8AC3E}">
        <p14:creationId xmlns:p14="http://schemas.microsoft.com/office/powerpoint/2010/main" val="1437806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an App to App</a:t>
            </a:r>
            <a:r>
              <a:rPr lang="en-GB" baseline="0" dirty="0" smtClean="0"/>
              <a:t> Bluetooth connection, your app searches for another instance of itself running on another device.</a:t>
            </a:r>
          </a:p>
          <a:p>
            <a:r>
              <a:rPr lang="en-GB" dirty="0" smtClean="0"/>
              <a:t>If your app finds another instance of itself, they can initiate a connection. When both apps accept the connection, a stream socket is opened between them, through which the app</a:t>
            </a:r>
            <a:r>
              <a:rPr lang="en-GB" baseline="0" dirty="0" smtClean="0"/>
              <a:t> instances</a:t>
            </a:r>
            <a:r>
              <a:rPr lang="en-GB" dirty="0" smtClean="0"/>
              <a:t> communicate.</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19</a:t>
            </a:fld>
            <a:endParaRPr lang="en-US"/>
          </a:p>
        </p:txBody>
      </p:sp>
    </p:spTree>
    <p:extLst>
      <p:ext uri="{BB962C8B-B14F-4D97-AF65-F5344CB8AC3E}">
        <p14:creationId xmlns:p14="http://schemas.microsoft.com/office/powerpoint/2010/main" val="2592352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Microsoft provides a lot of superb functionality that lives on top of some of these sensors. As a result, instead of talking about the microphone as a sensor, we’re going to talk about the Speech API that uses the microphone and gives developers an enormous head-start in creating exceptional high-quality applications.</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a:t>
            </a:r>
            <a:r>
              <a:rPr lang="en-US" sz="1200" kern="1200" baseline="0" dirty="0" smtClean="0">
                <a:solidFill>
                  <a:schemeClr val="tx1"/>
                </a:solidFill>
                <a:effectLst/>
                <a:latin typeface="+mn-lt"/>
                <a:ea typeface="+mn-ea"/>
                <a:cs typeface="+mn-cs"/>
              </a:rPr>
              <a:t> terms of specific topics, we’re going to cover proximity sensors including Near Field Communication and Bluetooth, GPS and mapping, the Wallet functionality, Speech APIs</a:t>
            </a:r>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2</a:t>
            </a:fld>
            <a:endParaRPr lang="en-US"/>
          </a:p>
        </p:txBody>
      </p:sp>
    </p:spTree>
    <p:extLst>
      <p:ext uri="{BB962C8B-B14F-4D97-AF65-F5344CB8AC3E}">
        <p14:creationId xmlns:p14="http://schemas.microsoft.com/office/powerpoint/2010/main" val="1064313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21</a:t>
            </a:fld>
            <a:endParaRPr lang="en-US"/>
          </a:p>
        </p:txBody>
      </p:sp>
    </p:spTree>
    <p:extLst>
      <p:ext uri="{BB962C8B-B14F-4D97-AF65-F5344CB8AC3E}">
        <p14:creationId xmlns:p14="http://schemas.microsoft.com/office/powerpoint/2010/main" val="406228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22</a:t>
            </a:fld>
            <a:endParaRPr lang="en-US"/>
          </a:p>
        </p:txBody>
      </p:sp>
    </p:spTree>
    <p:extLst>
      <p:ext uri="{BB962C8B-B14F-4D97-AF65-F5344CB8AC3E}">
        <p14:creationId xmlns:p14="http://schemas.microsoft.com/office/powerpoint/2010/main" val="1960642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23</a:t>
            </a:fld>
            <a:endParaRPr lang="en-US"/>
          </a:p>
        </p:txBody>
      </p:sp>
    </p:spTree>
    <p:extLst>
      <p:ext uri="{BB962C8B-B14F-4D97-AF65-F5344CB8AC3E}">
        <p14:creationId xmlns:p14="http://schemas.microsoft.com/office/powerpoint/2010/main" val="8978827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24</a:t>
            </a:fld>
            <a:endParaRPr lang="en-US"/>
          </a:p>
        </p:txBody>
      </p:sp>
    </p:spTree>
    <p:extLst>
      <p:ext uri="{BB962C8B-B14F-4D97-AF65-F5344CB8AC3E}">
        <p14:creationId xmlns:p14="http://schemas.microsoft.com/office/powerpoint/2010/main" val="3038424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Windows Phone 8 supports two Bluetooth scenarios: app to app, and app to device. In each scenario a </a:t>
            </a:r>
            <a:r>
              <a:rPr lang="en-GB" dirty="0" err="1" smtClean="0"/>
              <a:t>StreamSocket</a:t>
            </a:r>
            <a:r>
              <a:rPr lang="en-GB" dirty="0" smtClean="0"/>
              <a:t> connection is established between the apps or devices. </a:t>
            </a:r>
          </a:p>
          <a:p>
            <a:endParaRPr lang="en-GB" dirty="0" smtClean="0"/>
          </a:p>
          <a:p>
            <a:r>
              <a:rPr lang="en-GB" dirty="0" smtClean="0"/>
              <a:t>App to device</a:t>
            </a:r>
          </a:p>
          <a:p>
            <a:r>
              <a:rPr lang="en-GB" dirty="0" smtClean="0"/>
              <a:t>In app-to-device communication, an app uses Bluetooth to discover a device that is offering a service that the app wants to access. If it finds a device within range that offers the service, the app initiates a connection request. When both accept the connection, a stream socket is opened between them, through which the app and the device communicate.</a:t>
            </a:r>
          </a:p>
          <a:p>
            <a:endParaRPr lang="en-GB" dirty="0" smtClean="0"/>
          </a:p>
          <a:p>
            <a:r>
              <a:rPr lang="en-GB" dirty="0" smtClean="0"/>
              <a:t>App to app</a:t>
            </a:r>
          </a:p>
          <a:p>
            <a:r>
              <a:rPr lang="en-GB" dirty="0" smtClean="0"/>
              <a:t>In app-to-app communication, an app uses Bluetooth to discover another app that is advertising a service that the app wants to access. If the app finds another app within range that offers the service, the app initiates a connection request. When both apps accept the connection, a stream socket is opened between them, through which the apps communicate.</a:t>
            </a:r>
          </a:p>
        </p:txBody>
      </p:sp>
      <p:sp>
        <p:nvSpPr>
          <p:cNvPr id="4" name="Slide Number Placeholder 3"/>
          <p:cNvSpPr>
            <a:spLocks noGrp="1"/>
          </p:cNvSpPr>
          <p:nvPr>
            <p:ph type="sldNum" sz="quarter" idx="10"/>
          </p:nvPr>
        </p:nvSpPr>
        <p:spPr/>
        <p:txBody>
          <a:bodyPr/>
          <a:lstStyle/>
          <a:p>
            <a:fld id="{3E6C1CF0-316C-4904-A0F9-3EEDE72BDC86}" type="slidenum">
              <a:rPr lang="en-US" smtClean="0"/>
              <a:t>28</a:t>
            </a:fld>
            <a:endParaRPr lang="en-US"/>
          </a:p>
        </p:txBody>
      </p:sp>
    </p:spTree>
    <p:extLst>
      <p:ext uri="{BB962C8B-B14F-4D97-AF65-F5344CB8AC3E}">
        <p14:creationId xmlns:p14="http://schemas.microsoft.com/office/powerpoint/2010/main" val="3464749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Once you have your </a:t>
            </a:r>
            <a:r>
              <a:rPr lang="en-GB" dirty="0" err="1" smtClean="0"/>
              <a:t>StreamSocket</a:t>
            </a:r>
            <a:r>
              <a:rPr lang="en-GB" dirty="0" smtClean="0"/>
              <a:t>, you use this to communicate with the service on the remote device.</a:t>
            </a:r>
          </a:p>
          <a:p>
            <a:r>
              <a:rPr lang="en-GB" dirty="0" smtClean="0"/>
              <a:t>It’s up to you to</a:t>
            </a:r>
            <a:r>
              <a:rPr lang="en-GB" baseline="0" dirty="0" smtClean="0"/>
              <a:t> implement the communications protocol the service on the device is expecting.</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29</a:t>
            </a:fld>
            <a:endParaRPr lang="en-US"/>
          </a:p>
        </p:txBody>
      </p:sp>
    </p:spTree>
    <p:extLst>
      <p:ext uri="{BB962C8B-B14F-4D97-AF65-F5344CB8AC3E}">
        <p14:creationId xmlns:p14="http://schemas.microsoft.com/office/powerpoint/2010/main" val="693613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30</a:t>
            </a:fld>
            <a:endParaRPr lang="en-US"/>
          </a:p>
        </p:txBody>
      </p:sp>
    </p:spTree>
    <p:extLst>
      <p:ext uri="{BB962C8B-B14F-4D97-AF65-F5344CB8AC3E}">
        <p14:creationId xmlns:p14="http://schemas.microsoft.com/office/powerpoint/2010/main" val="778287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31</a:t>
            </a:fld>
            <a:endParaRPr lang="en-US"/>
          </a:p>
        </p:txBody>
      </p:sp>
    </p:spTree>
    <p:extLst>
      <p:ext uri="{BB962C8B-B14F-4D97-AF65-F5344CB8AC3E}">
        <p14:creationId xmlns:p14="http://schemas.microsoft.com/office/powerpoint/2010/main" val="497300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32</a:t>
            </a:fld>
            <a:endParaRPr lang="en-US"/>
          </a:p>
        </p:txBody>
      </p:sp>
    </p:spTree>
    <p:extLst>
      <p:ext uri="{BB962C8B-B14F-4D97-AF65-F5344CB8AC3E}">
        <p14:creationId xmlns:p14="http://schemas.microsoft.com/office/powerpoint/2010/main" val="693147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33</a:t>
            </a:fld>
            <a:endParaRPr lang="en-US"/>
          </a:p>
        </p:txBody>
      </p:sp>
    </p:spTree>
    <p:extLst>
      <p:ext uri="{BB962C8B-B14F-4D97-AF65-F5344CB8AC3E}">
        <p14:creationId xmlns:p14="http://schemas.microsoft.com/office/powerpoint/2010/main" val="3135758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Not covered here but worth mentioning are the accelerometer for motion sensing, the Compass, which can be used to enhance location applications by providing the heading of the phone, and t</a:t>
            </a:r>
            <a:r>
              <a:rPr lang="en-US" dirty="0" smtClean="0">
                <a:effectLst/>
              </a:rPr>
              <a:t>he </a:t>
            </a:r>
            <a:r>
              <a:rPr lang="en-US" dirty="0" smtClean="0">
                <a:effectLst/>
                <a:hlinkClick r:id="rId3"/>
              </a:rPr>
              <a:t>Gyroscope</a:t>
            </a:r>
            <a:r>
              <a:rPr lang="en-US" dirty="0" smtClean="0">
                <a:effectLst/>
              </a:rPr>
              <a:t> sensor is used to determine the rotational velocity of the device in each axis.</a:t>
            </a:r>
          </a:p>
          <a:p>
            <a:endParaRPr lang="en-US" dirty="0" smtClean="0">
              <a:effectLst/>
            </a:endParaRPr>
          </a:p>
          <a:p>
            <a:r>
              <a:rPr lang="en-US" dirty="0" smtClean="0">
                <a:effectLst/>
              </a:rPr>
              <a:t>If</a:t>
            </a:r>
            <a:r>
              <a:rPr lang="en-US" baseline="0" dirty="0" smtClean="0">
                <a:effectLst/>
              </a:rPr>
              <a:t> you’re interested in exploring these features further, you should investigate the Motion APIs when collect this data together and deliver it in a common, clean method.</a:t>
            </a:r>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3</a:t>
            </a:fld>
            <a:endParaRPr lang="en-US"/>
          </a:p>
        </p:txBody>
      </p:sp>
    </p:spTree>
    <p:extLst>
      <p:ext uri="{BB962C8B-B14F-4D97-AF65-F5344CB8AC3E}">
        <p14:creationId xmlns:p14="http://schemas.microsoft.com/office/powerpoint/2010/main" val="3501083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quickest and easiest way to generate speech output to a user of your app is to provide a plain text string to the </a:t>
            </a:r>
            <a:r>
              <a:rPr lang="en-GB" dirty="0" err="1" smtClean="0"/>
              <a:t>SpeechSynthesizer.SpeakTextAsync</a:t>
            </a:r>
            <a:r>
              <a:rPr lang="en-GB" dirty="0" smtClean="0"/>
              <a:t>() method. The code example shows how to do this.</a:t>
            </a:r>
          </a:p>
          <a:p>
            <a:r>
              <a:rPr lang="en-GB" dirty="0" smtClean="0"/>
              <a:t>Note that this is one of the APIs that uses the new Task-based</a:t>
            </a:r>
            <a:r>
              <a:rPr lang="en-GB" baseline="0" dirty="0" smtClean="0"/>
              <a:t> </a:t>
            </a:r>
            <a:r>
              <a:rPr lang="en-GB" baseline="0" dirty="0" err="1" smtClean="0"/>
              <a:t>async</a:t>
            </a:r>
            <a:r>
              <a:rPr lang="en-GB" baseline="0" dirty="0" smtClean="0"/>
              <a:t> programming pattern.</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35</a:t>
            </a:fld>
            <a:endParaRPr lang="en-US"/>
          </a:p>
        </p:txBody>
      </p:sp>
    </p:spTree>
    <p:extLst>
      <p:ext uri="{BB962C8B-B14F-4D97-AF65-F5344CB8AC3E}">
        <p14:creationId xmlns:p14="http://schemas.microsoft.com/office/powerpoint/2010/main" val="35127998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adjust settings of the speech recognizer that control how it responds to the absence of input or to the absence of recognizable input when speech is expected. These settings affect how recognition behaves while waiting for expected speech input at the onset or the conclusion of a speech recognition operation.</a:t>
            </a:r>
          </a:p>
          <a:p>
            <a:pPr marL="171450" indent="-171450">
              <a:buFont typeface="Arial" panose="020B0604020202020204" pitchFamily="34" charset="0"/>
              <a:buChar char="•"/>
            </a:pPr>
            <a:r>
              <a:rPr lang="en-GB" dirty="0" err="1" smtClean="0"/>
              <a:t>InitialSilenceTimeout</a:t>
            </a:r>
            <a:r>
              <a:rPr lang="en-GB" dirty="0" smtClean="0"/>
              <a:t> - adjust the value for the </a:t>
            </a:r>
            <a:r>
              <a:rPr lang="en-GB" dirty="0" err="1" smtClean="0"/>
              <a:t>InitialSilenceTimeout</a:t>
            </a:r>
            <a:r>
              <a:rPr lang="en-GB" dirty="0" smtClean="0"/>
              <a:t> setting to have more or less time elapse while your application waits for a user to begin speaking after a recognition operation has started.</a:t>
            </a:r>
          </a:p>
          <a:p>
            <a:pPr marL="171450" indent="-171450">
              <a:buFont typeface="Arial" panose="020B0604020202020204" pitchFamily="34" charset="0"/>
              <a:buChar char="•"/>
            </a:pPr>
            <a:r>
              <a:rPr lang="en-GB" dirty="0" err="1" smtClean="0"/>
              <a:t>BabbleTimeout</a:t>
            </a:r>
            <a:r>
              <a:rPr lang="en-GB" dirty="0" smtClean="0"/>
              <a:t> - The time interval during which the speech recognizer will continue to listen while it receives only non-speech input such as background noise. Background noise includes any non-speech input that does not match any active rule in the grammars currently loaded and activated by the speech recognizer. </a:t>
            </a:r>
          </a:p>
          <a:p>
            <a:pPr marL="171450" indent="-171450">
              <a:buFont typeface="Arial" panose="020B0604020202020204" pitchFamily="34" charset="0"/>
              <a:buChar char="•"/>
            </a:pPr>
            <a:r>
              <a:rPr lang="en-GB" dirty="0" err="1" smtClean="0"/>
              <a:t>EndSilenceTimeout</a:t>
            </a:r>
            <a:r>
              <a:rPr lang="en-GB" dirty="0" smtClean="0"/>
              <a:t> - The time interval during which the speech recognizer will wait to finalize the recognition operation, after speech has finished and only silence is being received as input.</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36</a:t>
            </a:fld>
            <a:endParaRPr lang="en-US"/>
          </a:p>
        </p:txBody>
      </p:sp>
    </p:spTree>
    <p:extLst>
      <p:ext uri="{BB962C8B-B14F-4D97-AF65-F5344CB8AC3E}">
        <p14:creationId xmlns:p14="http://schemas.microsoft.com/office/powerpoint/2010/main" val="1294508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Speech recognition can be a natural, efficient, and accurate way for users to interact with applications in Windows Phone 8. </a:t>
            </a:r>
          </a:p>
          <a:p>
            <a:r>
              <a:rPr lang="en-GB" dirty="0" smtClean="0"/>
              <a:t>To support speech recognition, Windows Phone 8 includes a speech runtime, recognition APIs for programming the runtime, ready-to-use grammars for dictation and web search, and a graphical user interface (GUI) that helps users discover and use speech recognition features.</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38</a:t>
            </a:fld>
            <a:endParaRPr lang="en-US"/>
          </a:p>
        </p:txBody>
      </p:sp>
    </p:spTree>
    <p:extLst>
      <p:ext uri="{BB962C8B-B14F-4D97-AF65-F5344CB8AC3E}">
        <p14:creationId xmlns:p14="http://schemas.microsoft.com/office/powerpoint/2010/main" val="16645032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quickest and easiest way to enable your application for speech recognition is to use the built–in dictation grammar included with Windows Phone 8. </a:t>
            </a:r>
          </a:p>
          <a:p>
            <a:r>
              <a:rPr lang="en-GB" dirty="0" smtClean="0"/>
              <a:t>The dictation grammar will recognize most words and short phrases in a language, and is activated by default when a speech recognizer object is instantiated. </a:t>
            </a:r>
          </a:p>
          <a:p>
            <a:r>
              <a:rPr lang="en-GB" dirty="0" smtClean="0"/>
              <a:t>Using the built in dictation grammar, you can enable speech recognition with just a few lines of code, as in this example.</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39</a:t>
            </a:fld>
            <a:endParaRPr lang="en-US"/>
          </a:p>
        </p:txBody>
      </p:sp>
    </p:spTree>
    <p:extLst>
      <p:ext uri="{BB962C8B-B14F-4D97-AF65-F5344CB8AC3E}">
        <p14:creationId xmlns:p14="http://schemas.microsoft.com/office/powerpoint/2010/main" val="37350286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adjust settings of the speech recognizer that control how it responds to the absence of input or to the absence of recognizable input when speech is expected. These settings affect how recognition behaves while waiting for expected speech input at the onset or the conclusion of a speech recognition operation.</a:t>
            </a:r>
          </a:p>
          <a:p>
            <a:pPr marL="171450" indent="-171450">
              <a:buFont typeface="Arial" panose="020B0604020202020204" pitchFamily="34" charset="0"/>
              <a:buChar char="•"/>
            </a:pPr>
            <a:r>
              <a:rPr lang="en-GB" dirty="0" err="1" smtClean="0"/>
              <a:t>InitialSilenceTimeout</a:t>
            </a:r>
            <a:r>
              <a:rPr lang="en-GB" dirty="0" smtClean="0"/>
              <a:t> - adjust the value for the </a:t>
            </a:r>
            <a:r>
              <a:rPr lang="en-GB" dirty="0" err="1" smtClean="0"/>
              <a:t>InitialSilenceTimeout</a:t>
            </a:r>
            <a:r>
              <a:rPr lang="en-GB" dirty="0" smtClean="0"/>
              <a:t> setting to have more or less time elapse while your application waits for a user to begin speaking after a recognition operation has started.</a:t>
            </a:r>
          </a:p>
          <a:p>
            <a:pPr marL="171450" indent="-171450">
              <a:buFont typeface="Arial" panose="020B0604020202020204" pitchFamily="34" charset="0"/>
              <a:buChar char="•"/>
            </a:pPr>
            <a:r>
              <a:rPr lang="en-GB" dirty="0" err="1" smtClean="0"/>
              <a:t>BabbleTimeout</a:t>
            </a:r>
            <a:r>
              <a:rPr lang="en-GB" dirty="0" smtClean="0"/>
              <a:t> - The time interval during which the speech recognizer will continue to listen while it receives only non-speech input such as background noise. Background noise includes any non-speech input that does not match any active rule in the grammars currently loaded and activated by the speech recognizer. </a:t>
            </a:r>
          </a:p>
          <a:p>
            <a:pPr marL="171450" indent="-171450">
              <a:buFont typeface="Arial" panose="020B0604020202020204" pitchFamily="34" charset="0"/>
              <a:buChar char="•"/>
            </a:pPr>
            <a:r>
              <a:rPr lang="en-GB" dirty="0" err="1" smtClean="0"/>
              <a:t>EndSilenceTimeout</a:t>
            </a:r>
            <a:r>
              <a:rPr lang="en-GB" dirty="0" smtClean="0"/>
              <a:t> - The time interval during which the speech recognizer will wait to finalize the recognition operation, after speech has finished and only silence is being received as input.</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40</a:t>
            </a:fld>
            <a:endParaRPr lang="en-US"/>
          </a:p>
        </p:txBody>
      </p:sp>
    </p:spTree>
    <p:extLst>
      <p:ext uri="{BB962C8B-B14F-4D97-AF65-F5344CB8AC3E}">
        <p14:creationId xmlns:p14="http://schemas.microsoft.com/office/powerpoint/2010/main" val="14660395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41</a:t>
            </a:fld>
            <a:endParaRPr lang="en-US"/>
          </a:p>
        </p:txBody>
      </p:sp>
    </p:spTree>
    <p:extLst>
      <p:ext uri="{BB962C8B-B14F-4D97-AF65-F5344CB8AC3E}">
        <p14:creationId xmlns:p14="http://schemas.microsoft.com/office/powerpoint/2010/main" val="2088749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effectLst/>
              </a:rPr>
              <a:t>In Windows Phone 7.x, users can already launch into your app by pressing and holding down the Windows key and then saying "Start" or "Open" followed by the name of your app. In Windows Phone 8, you can extend and customize additional phrases that a user can say, passing in parameters to your app, and giving users rapid access to your app’s functionality. This allows users to:</a:t>
            </a:r>
          </a:p>
          <a:p>
            <a:pPr marL="171450" indent="-171450">
              <a:buFont typeface="Arial" panose="020B0604020202020204" pitchFamily="34" charset="0"/>
              <a:buChar char="•"/>
            </a:pPr>
            <a:r>
              <a:rPr lang="en-GB" dirty="0" smtClean="0">
                <a:effectLst/>
              </a:rPr>
              <a:t>Launch to a specific page in an app. For example, a user can press the Start button and speak "Start </a:t>
            </a:r>
            <a:r>
              <a:rPr lang="en-GB" dirty="0" err="1" smtClean="0">
                <a:effectLst/>
              </a:rPr>
              <a:t>MyApp</a:t>
            </a:r>
            <a:r>
              <a:rPr lang="en-GB" dirty="0" smtClean="0">
                <a:effectLst/>
              </a:rPr>
              <a:t>, navigate to </a:t>
            </a:r>
            <a:r>
              <a:rPr lang="en-GB" dirty="0" err="1" smtClean="0">
                <a:effectLst/>
              </a:rPr>
              <a:t>MyPage</a:t>
            </a:r>
            <a:r>
              <a:rPr lang="en-GB" dirty="0" smtClean="0">
                <a:effectLst/>
              </a:rPr>
              <a:t>" or simply "Start </a:t>
            </a:r>
            <a:r>
              <a:rPr lang="en-GB" dirty="0" err="1" smtClean="0">
                <a:effectLst/>
              </a:rPr>
              <a:t>MyApp</a:t>
            </a:r>
            <a:r>
              <a:rPr lang="en-GB" dirty="0" smtClean="0">
                <a:effectLst/>
              </a:rPr>
              <a:t> go to </a:t>
            </a:r>
            <a:r>
              <a:rPr lang="en-GB" dirty="0" err="1" smtClean="0">
                <a:effectLst/>
              </a:rPr>
              <a:t>MyPage</a:t>
            </a:r>
            <a:r>
              <a:rPr lang="en-GB" dirty="0" smtClean="0">
                <a:effectLst/>
              </a:rPr>
              <a:t>."</a:t>
            </a:r>
          </a:p>
          <a:p>
            <a:pPr marL="171450" indent="-171450">
              <a:buFont typeface="Arial" panose="020B0604020202020204" pitchFamily="34" charset="0"/>
              <a:buChar char="•"/>
            </a:pPr>
            <a:r>
              <a:rPr lang="en-GB" dirty="0" smtClean="0">
                <a:effectLst/>
              </a:rPr>
              <a:t>Launch an app and initiate an action. For example, a user can press the Start button and speak "Start </a:t>
            </a:r>
            <a:r>
              <a:rPr lang="en-GB" dirty="0" err="1" smtClean="0">
                <a:effectLst/>
              </a:rPr>
              <a:t>MyApp</a:t>
            </a:r>
            <a:r>
              <a:rPr lang="en-GB" dirty="0" smtClean="0">
                <a:effectLst/>
              </a:rPr>
              <a:t> Show </a:t>
            </a:r>
            <a:r>
              <a:rPr lang="en-GB" dirty="0" err="1" smtClean="0">
                <a:effectLst/>
              </a:rPr>
              <a:t>MyItem</a:t>
            </a:r>
            <a:r>
              <a:rPr lang="en-GB" dirty="0" smtClean="0">
                <a:effectLst/>
              </a:rPr>
              <a:t>" (where </a:t>
            </a:r>
            <a:r>
              <a:rPr lang="en-GB" dirty="0" err="1" smtClean="0">
                <a:effectLst/>
              </a:rPr>
              <a:t>MyItem</a:t>
            </a:r>
            <a:r>
              <a:rPr lang="en-GB" dirty="0" smtClean="0">
                <a:effectLst/>
              </a:rPr>
              <a:t> could be app-specific data such as an item in a </a:t>
            </a:r>
            <a:r>
              <a:rPr lang="en-GB" dirty="0" err="1" smtClean="0">
                <a:effectLst/>
              </a:rPr>
              <a:t>favorites</a:t>
            </a:r>
            <a:r>
              <a:rPr lang="en-GB" dirty="0" smtClean="0">
                <a:effectLst/>
              </a:rPr>
              <a:t> list).</a:t>
            </a:r>
          </a:p>
          <a:p>
            <a:pPr marL="171450" indent="-171450">
              <a:buFont typeface="Arial" panose="020B0604020202020204" pitchFamily="34" charset="0"/>
              <a:buChar char="•"/>
            </a:pPr>
            <a:endParaRPr lang="en-GB" dirty="0" smtClean="0">
              <a:effectLst/>
            </a:endParaRPr>
          </a:p>
          <a:p>
            <a:pPr marL="0" indent="0">
              <a:buFont typeface="Arial" panose="020B0604020202020204" pitchFamily="34" charset="0"/>
              <a:buNone/>
            </a:pPr>
            <a:r>
              <a:rPr lang="en-GB" dirty="0" smtClean="0">
                <a:effectLst/>
              </a:rPr>
              <a:t>A user using the Contoso Widgets app could press the Start button and say "Contoso Widgets, show best sellers" to both launch the Contoso Widgets app and navigate to a 'best sellers' page, or some other action that the developer specifies.</a:t>
            </a:r>
          </a:p>
          <a:p>
            <a:endParaRPr lang="en-GB" dirty="0" smtClean="0">
              <a:effectLst/>
            </a:endParaRPr>
          </a:p>
          <a:p>
            <a:r>
              <a:rPr lang="en-GB" dirty="0" smtClean="0">
                <a:effectLst/>
              </a:rPr>
              <a:t>To use voice commands, you must :</a:t>
            </a:r>
          </a:p>
          <a:p>
            <a:pPr marL="171450" indent="-171450">
              <a:buFont typeface="Arial" panose="020B0604020202020204" pitchFamily="34" charset="0"/>
              <a:buChar char="•"/>
            </a:pPr>
            <a:r>
              <a:rPr lang="en-GB" dirty="0" smtClean="0">
                <a:effectLst/>
              </a:rPr>
              <a:t>Create a Voice Command Definition (VCD) file. This is an XML document that defines all the spoken commands that users can say to initiate actions when launching your app. </a:t>
            </a:r>
          </a:p>
          <a:p>
            <a:pPr marL="171450" indent="-171450">
              <a:buFont typeface="Arial" panose="020B0604020202020204" pitchFamily="34" charset="0"/>
              <a:buChar char="•"/>
            </a:pPr>
            <a:r>
              <a:rPr lang="en-GB" dirty="0" smtClean="0">
                <a:effectLst/>
              </a:rPr>
              <a:t>Add code to initialize the VCD file with the phone's speech feature.</a:t>
            </a:r>
          </a:p>
          <a:p>
            <a:pPr marL="171450" indent="-171450">
              <a:buFont typeface="Arial" panose="020B0604020202020204" pitchFamily="34" charset="0"/>
              <a:buChar char="•"/>
            </a:pPr>
            <a:r>
              <a:rPr lang="en-GB" dirty="0" smtClean="0">
                <a:effectLst/>
              </a:rPr>
              <a:t>Add code to handle navigation and to execute commands.</a:t>
            </a:r>
          </a:p>
          <a:p>
            <a:endParaRPr lang="en-GB" dirty="0" smtClean="0">
              <a:effectLst/>
            </a:endParaRPr>
          </a:p>
          <a:p>
            <a:endParaRPr lang="en-GB" dirty="0" smtClean="0">
              <a:effectLst/>
            </a:endParaRPr>
          </a:p>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43</a:t>
            </a:fld>
            <a:endParaRPr lang="en-US"/>
          </a:p>
        </p:txBody>
      </p:sp>
    </p:spTree>
    <p:extLst>
      <p:ext uri="{BB962C8B-B14F-4D97-AF65-F5344CB8AC3E}">
        <p14:creationId xmlns:p14="http://schemas.microsoft.com/office/powerpoint/2010/main" val="250847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effectLst/>
              </a:rPr>
              <a:t>The example we will look at is a Fortune Teller program. You can ask it questions and it will tell your future by both displaying replies and also speaking them.</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effectLst/>
              </a:rPr>
              <a:t>We</a:t>
            </a:r>
            <a:r>
              <a:rPr lang="en-GB" baseline="0" dirty="0" smtClean="0">
                <a:effectLst/>
              </a:rPr>
              <a:t> will look at different ways you can process voice commands and how you use them to navigate within the pages of your app.</a:t>
            </a:r>
            <a:endParaRPr lang="en-GB"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effectLst/>
              </a:rPr>
              <a:t>The Voice Commands feature on Windows Phone has good support for discoverability built in. When you extend and customize voice commands, end users can find out through system help and “did you know?" screens what phrases your app is listening for.</a:t>
            </a:r>
          </a:p>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44</a:t>
            </a:fld>
            <a:endParaRPr lang="en-US"/>
          </a:p>
        </p:txBody>
      </p:sp>
    </p:spTree>
    <p:extLst>
      <p:ext uri="{BB962C8B-B14F-4D97-AF65-F5344CB8AC3E}">
        <p14:creationId xmlns:p14="http://schemas.microsoft.com/office/powerpoint/2010/main" val="29530339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Each voice command contains: </a:t>
            </a:r>
          </a:p>
          <a:p>
            <a:endParaRPr lang="en-GB" dirty="0" smtClean="0"/>
          </a:p>
          <a:p>
            <a:pPr marL="171450" indent="-171450">
              <a:buFont typeface="Arial" panose="020B0604020202020204" pitchFamily="34" charset="0"/>
              <a:buChar char="•"/>
            </a:pPr>
            <a:r>
              <a:rPr lang="en-GB" dirty="0" smtClean="0"/>
              <a:t>An example phrase of how a user should typically invoke the command</a:t>
            </a:r>
          </a:p>
          <a:p>
            <a:pPr marL="171450" indent="-171450">
              <a:buFont typeface="Arial" panose="020B0604020202020204" pitchFamily="34" charset="0"/>
              <a:buChar char="•"/>
            </a:pPr>
            <a:r>
              <a:rPr lang="en-GB" dirty="0" smtClean="0"/>
              <a:t>The words or phrases that your app will recognize to initiate the command</a:t>
            </a:r>
          </a:p>
          <a:p>
            <a:pPr marL="171450" indent="-171450">
              <a:buFont typeface="Arial" panose="020B0604020202020204" pitchFamily="34" charset="0"/>
              <a:buChar char="•"/>
            </a:pPr>
            <a:r>
              <a:rPr lang="en-GB" dirty="0" smtClean="0"/>
              <a:t>The text that your app will display and speak to the user when the command is recognized</a:t>
            </a:r>
          </a:p>
          <a:p>
            <a:pPr marL="171450" indent="-171450">
              <a:buFont typeface="Arial" panose="020B0604020202020204" pitchFamily="34" charset="0"/>
              <a:buChar char="•"/>
            </a:pPr>
            <a:r>
              <a:rPr lang="en-GB" dirty="0" smtClean="0"/>
              <a:t>The page that your app will navigate to when the command is recognized</a:t>
            </a:r>
          </a:p>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45</a:t>
            </a:fld>
            <a:endParaRPr lang="en-US"/>
          </a:p>
        </p:txBody>
      </p:sp>
    </p:spTree>
    <p:extLst>
      <p:ext uri="{BB962C8B-B14F-4D97-AF65-F5344CB8AC3E}">
        <p14:creationId xmlns:p14="http://schemas.microsoft.com/office/powerpoint/2010/main" val="3618225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effectLst/>
              </a:rPr>
              <a:t>In a Voice Command definition, you use</a:t>
            </a:r>
            <a:r>
              <a:rPr lang="en-GB" baseline="0" dirty="0" smtClean="0">
                <a:effectLst/>
              </a:rPr>
              <a:t> the </a:t>
            </a:r>
            <a:r>
              <a:rPr lang="en-GB" b="1" baseline="0" dirty="0" err="1" smtClean="0">
                <a:effectLst/>
              </a:rPr>
              <a:t>CommandPrefix</a:t>
            </a:r>
            <a:r>
              <a:rPr lang="en-GB" baseline="0" dirty="0" smtClean="0">
                <a:effectLst/>
              </a:rPr>
              <a:t> element to specify the</a:t>
            </a:r>
            <a:r>
              <a:rPr lang="en-GB" dirty="0" smtClean="0">
                <a:effectLst/>
              </a:rPr>
              <a:t> words or phrases that your app will recognize to initiate the command</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46</a:t>
            </a:fld>
            <a:endParaRPr lang="en-US"/>
          </a:p>
        </p:txBody>
      </p:sp>
    </p:spTree>
    <p:extLst>
      <p:ext uri="{BB962C8B-B14F-4D97-AF65-F5344CB8AC3E}">
        <p14:creationId xmlns:p14="http://schemas.microsoft.com/office/powerpoint/2010/main" val="277708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Let’s start off with the </a:t>
            </a:r>
            <a:r>
              <a:rPr lang="en-US" dirty="0" err="1" smtClean="0"/>
              <a:t>Geolocation</a:t>
            </a:r>
            <a:r>
              <a:rPr lang="en-US" baseline="0" dirty="0" smtClean="0"/>
              <a:t> and Maps.</a:t>
            </a:r>
            <a:endParaRPr lang="en-US" dirty="0" smtClean="0"/>
          </a:p>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4</a:t>
            </a:fld>
            <a:endParaRPr lang="en-US"/>
          </a:p>
        </p:txBody>
      </p:sp>
    </p:spTree>
    <p:extLst>
      <p:ext uri="{BB962C8B-B14F-4D97-AF65-F5344CB8AC3E}">
        <p14:creationId xmlns:p14="http://schemas.microsoft.com/office/powerpoint/2010/main" val="2803445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effectLst/>
              </a:rPr>
              <a:t>Discoverability is also a key aspect of voice commands. When you extend and customize voice commands, end users can find out through system help and "What Can I Say" screens what phrases your app is listening for.</a:t>
            </a:r>
          </a:p>
          <a:p>
            <a:r>
              <a:rPr lang="en-GB" dirty="0" smtClean="0"/>
              <a:t>Here we use the </a:t>
            </a:r>
            <a:r>
              <a:rPr lang="en-GB" b="1" dirty="0" smtClean="0"/>
              <a:t>Example</a:t>
            </a:r>
            <a:r>
              <a:rPr lang="en-GB" dirty="0" smtClean="0"/>
              <a:t> element to specify an example phrase of how a user can use voice commands with the application.</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47</a:t>
            </a:fld>
            <a:endParaRPr lang="en-US"/>
          </a:p>
        </p:txBody>
      </p:sp>
    </p:spTree>
    <p:extLst>
      <p:ext uri="{BB962C8B-B14F-4D97-AF65-F5344CB8AC3E}">
        <p14:creationId xmlns:p14="http://schemas.microsoft.com/office/powerpoint/2010/main" val="37142649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t>
            </a:r>
            <a:r>
              <a:rPr lang="en-GB" b="1" dirty="0" smtClean="0"/>
              <a:t>Name</a:t>
            </a:r>
            <a:r>
              <a:rPr lang="en-GB" dirty="0" smtClean="0"/>
              <a:t> attribute on the </a:t>
            </a:r>
            <a:r>
              <a:rPr lang="en-GB" b="1" dirty="0" smtClean="0"/>
              <a:t>Command</a:t>
            </a:r>
            <a:r>
              <a:rPr lang="en-GB" dirty="0" smtClean="0"/>
              <a:t> element is passed into the app when it is launched to handle a voice command. Your app logic can retrieve this value</a:t>
            </a:r>
            <a:r>
              <a:rPr lang="en-GB" baseline="0" dirty="0" smtClean="0"/>
              <a:t> from the query string parameters on the launch URI.</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48</a:t>
            </a:fld>
            <a:endParaRPr lang="en-US"/>
          </a:p>
        </p:txBody>
      </p:sp>
    </p:spTree>
    <p:extLst>
      <p:ext uri="{BB962C8B-B14F-4D97-AF65-F5344CB8AC3E}">
        <p14:creationId xmlns:p14="http://schemas.microsoft.com/office/powerpoint/2010/main" val="24247659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also give an example for a specific voice command.</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49</a:t>
            </a:fld>
            <a:endParaRPr lang="en-US"/>
          </a:p>
        </p:txBody>
      </p:sp>
    </p:spTree>
    <p:extLst>
      <p:ext uri="{BB962C8B-B14F-4D97-AF65-F5344CB8AC3E}">
        <p14:creationId xmlns:p14="http://schemas.microsoft.com/office/powerpoint/2010/main" val="13391896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Each </a:t>
            </a:r>
            <a:r>
              <a:rPr lang="en-GB" b="1" dirty="0" smtClean="0"/>
              <a:t>Command</a:t>
            </a:r>
            <a:r>
              <a:rPr lang="en-GB" dirty="0" smtClean="0"/>
              <a:t> element must contain at least one </a:t>
            </a:r>
            <a:r>
              <a:rPr lang="en-GB" b="1" dirty="0" err="1" smtClean="0"/>
              <a:t>ListenFor</a:t>
            </a:r>
            <a:r>
              <a:rPr lang="en-GB" dirty="0" smtClean="0"/>
              <a:t> element. Each </a:t>
            </a:r>
            <a:r>
              <a:rPr lang="en-GB" b="0" dirty="0" err="1" smtClean="0"/>
              <a:t>ListenFor</a:t>
            </a:r>
            <a:r>
              <a:rPr lang="en-GB" dirty="0" smtClean="0"/>
              <a:t> element contains the word or words that will initiate the action specified by the Command element. </a:t>
            </a:r>
          </a:p>
          <a:p>
            <a:endParaRPr lang="en-GB" dirty="0" smtClean="0"/>
          </a:p>
          <a:p>
            <a:r>
              <a:rPr lang="en-GB" dirty="0" err="1" smtClean="0"/>
              <a:t>ListenFor</a:t>
            </a:r>
            <a:r>
              <a:rPr lang="en-GB" dirty="0" smtClean="0"/>
              <a:t> elements cannot be programmatically modified.</a:t>
            </a:r>
          </a:p>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50</a:t>
            </a:fld>
            <a:endParaRPr lang="en-US"/>
          </a:p>
        </p:txBody>
      </p:sp>
    </p:spTree>
    <p:extLst>
      <p:ext uri="{BB962C8B-B14F-4D97-AF65-F5344CB8AC3E}">
        <p14:creationId xmlns:p14="http://schemas.microsoft.com/office/powerpoint/2010/main" val="40489553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part of the phrase in square brackets is fixed, but ‘{</a:t>
            </a:r>
            <a:r>
              <a:rPr lang="en-GB" dirty="0" err="1" smtClean="0"/>
              <a:t>futureMoney</a:t>
            </a:r>
            <a:r>
              <a:rPr lang="en-GB" dirty="0" smtClean="0"/>
              <a:t>} here represents a phrase list, which are different words or phrases the user can use to trigger this particular command.</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51</a:t>
            </a:fld>
            <a:endParaRPr lang="en-US"/>
          </a:p>
        </p:txBody>
      </p:sp>
    </p:spTree>
    <p:extLst>
      <p:ext uri="{BB962C8B-B14F-4D97-AF65-F5344CB8AC3E}">
        <p14:creationId xmlns:p14="http://schemas.microsoft.com/office/powerpoint/2010/main" val="18617819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Use the Feedback element to specify the text that your app will display and speak to the user when the command is recognized.</a:t>
            </a:r>
          </a:p>
          <a:p>
            <a:r>
              <a:rPr lang="en-GB" dirty="0" smtClean="0"/>
              <a:t>Notice that it can speak back an</a:t>
            </a:r>
            <a:r>
              <a:rPr lang="en-GB" baseline="0" dirty="0" smtClean="0"/>
              <a:t> item from a phrase list.</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52</a:t>
            </a:fld>
            <a:endParaRPr lang="en-US"/>
          </a:p>
        </p:txBody>
      </p:sp>
    </p:spTree>
    <p:extLst>
      <p:ext uri="{BB962C8B-B14F-4D97-AF65-F5344CB8AC3E}">
        <p14:creationId xmlns:p14="http://schemas.microsoft.com/office/powerpoint/2010/main" val="36888916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Navigate element</a:t>
            </a:r>
            <a:r>
              <a:rPr lang="en-GB" baseline="0" dirty="0" smtClean="0"/>
              <a:t> is used to specify the page that your app will navigate to when the command is recognized.</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53</a:t>
            </a:fld>
            <a:endParaRPr lang="en-US"/>
          </a:p>
        </p:txBody>
      </p:sp>
    </p:spTree>
    <p:extLst>
      <p:ext uri="{BB962C8B-B14F-4D97-AF65-F5344CB8AC3E}">
        <p14:creationId xmlns:p14="http://schemas.microsoft.com/office/powerpoint/2010/main" val="23607674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t>
            </a:r>
            <a:r>
              <a:rPr lang="en-GB" dirty="0" err="1" smtClean="0"/>
              <a:t>PhraseList</a:t>
            </a:r>
            <a:r>
              <a:rPr lang="en-GB" dirty="0" smtClean="0"/>
              <a:t> element defines variable </a:t>
            </a:r>
            <a:r>
              <a:rPr lang="en-GB" baseline="0" dirty="0" smtClean="0"/>
              <a:t>words or phrases that may be used by the user at any particular point in a command.</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54</a:t>
            </a:fld>
            <a:endParaRPr lang="en-US"/>
          </a:p>
        </p:txBody>
      </p:sp>
    </p:spTree>
    <p:extLst>
      <p:ext uri="{BB962C8B-B14F-4D97-AF65-F5344CB8AC3E}">
        <p14:creationId xmlns:p14="http://schemas.microsoft.com/office/powerpoint/2010/main" val="3414975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effectLst/>
              </a:rPr>
              <a:t>Using the Fortune Teller commands, this means that if a user speaks "Fortune Teller, Will I find gold?", the app will be launched at the page /</a:t>
            </a:r>
            <a:r>
              <a:rPr lang="en-GB" dirty="0" err="1" smtClean="0">
                <a:effectLst/>
              </a:rPr>
              <a:t>Money.xaml</a:t>
            </a:r>
            <a:r>
              <a:rPr lang="en-GB" dirty="0" smtClean="0">
                <a:effectLst/>
              </a:rPr>
              <a:t> with a Query String that contains the string</a:t>
            </a:r>
            <a:r>
              <a:rPr lang="en-GB" baseline="0" dirty="0" smtClean="0">
                <a:effectLst/>
              </a:rPr>
              <a:t> shown.</a:t>
            </a:r>
          </a:p>
          <a:p>
            <a:r>
              <a:rPr lang="en-GB" baseline="0" dirty="0" smtClean="0">
                <a:effectLst/>
              </a:rPr>
              <a:t>Notice that the variable elements such as the phrase from a phrase list are listed separately, as well as the whole recognized phrase.</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55</a:t>
            </a:fld>
            <a:endParaRPr lang="en-US"/>
          </a:p>
        </p:txBody>
      </p:sp>
    </p:spTree>
    <p:extLst>
      <p:ext uri="{BB962C8B-B14F-4D97-AF65-F5344CB8AC3E}">
        <p14:creationId xmlns:p14="http://schemas.microsoft.com/office/powerpoint/2010/main" val="27017230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effectLst/>
              </a:rPr>
              <a:t>Using the Fortune Teller commands, this means that if a user speaks "Fortune Teller, Will I find gold?", the app will be launched at the page /</a:t>
            </a:r>
            <a:r>
              <a:rPr lang="en-GB" dirty="0" err="1" smtClean="0">
                <a:effectLst/>
              </a:rPr>
              <a:t>Money.xaml</a:t>
            </a:r>
            <a:r>
              <a:rPr lang="en-GB" dirty="0" smtClean="0">
                <a:effectLst/>
              </a:rPr>
              <a:t> with a Query String that contains the string</a:t>
            </a:r>
            <a:r>
              <a:rPr lang="en-GB" baseline="0" dirty="0" smtClean="0">
                <a:effectLst/>
              </a:rPr>
              <a:t> shown.</a:t>
            </a:r>
          </a:p>
          <a:p>
            <a:r>
              <a:rPr lang="en-GB" baseline="0" dirty="0" smtClean="0">
                <a:effectLst/>
              </a:rPr>
              <a:t>Notice that the variable elements such as the phrase from a phrase list are listed separately, as well as the whole recognized phrase.</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56</a:t>
            </a:fld>
            <a:endParaRPr lang="en-US"/>
          </a:p>
        </p:txBody>
      </p:sp>
    </p:spTree>
    <p:extLst>
      <p:ext uri="{BB962C8B-B14F-4D97-AF65-F5344CB8AC3E}">
        <p14:creationId xmlns:p14="http://schemas.microsoft.com/office/powerpoint/2010/main" val="2983938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Windows Phone</a:t>
            </a:r>
            <a:r>
              <a:rPr lang="en-US" baseline="0" dirty="0" smtClean="0"/>
              <a:t> 8, we’re switching location and mapping in Windows Phone from Bing Maps to the new Windows Phone Runtime Location API. This is probably one of the biggest changes for developers in the </a:t>
            </a:r>
            <a:r>
              <a:rPr lang="en-US" baseline="0" dirty="0" err="1" smtClean="0"/>
              <a:t>WinPhone</a:t>
            </a:r>
            <a:r>
              <a:rPr lang="en-US" baseline="0" dirty="0" smtClean="0"/>
              <a:t> 8. We’re doing this in part because we knew we needed to be able to make this capability available in both managed and native code and, with that, it made sense to converge this capability on the phone with the same capability in Windows 8.</a:t>
            </a:r>
          </a:p>
          <a:p>
            <a:endParaRPr lang="en-US" baseline="0" dirty="0" smtClean="0"/>
          </a:p>
          <a:p>
            <a:r>
              <a:rPr lang="en-US" baseline="0" dirty="0" smtClean="0"/>
              <a:t>But with this change we also have much improved “One-shot” location acquisition. This means that if you simply need to know where you user is but you don’t need to track their location, you can do this in a fast, energy efficient way. </a:t>
            </a:r>
          </a:p>
          <a:p>
            <a:endParaRPr lang="en-US" baseline="0" dirty="0" smtClean="0"/>
          </a:p>
          <a:p>
            <a:r>
              <a:rPr lang="en-US" baseline="0" dirty="0" smtClean="0"/>
              <a:t>Finally, we have the new Map XAML control to replace the Bing Maps control used in Windows Phone 7. The Map control does not require any registration, token, or download. Just drop it into your XAML and you have an interactive map.</a:t>
            </a:r>
          </a:p>
        </p:txBody>
      </p:sp>
      <p:sp>
        <p:nvSpPr>
          <p:cNvPr id="4" name="Slide Number Placeholder 3"/>
          <p:cNvSpPr>
            <a:spLocks noGrp="1"/>
          </p:cNvSpPr>
          <p:nvPr>
            <p:ph type="sldNum" sz="quarter" idx="10"/>
          </p:nvPr>
        </p:nvSpPr>
        <p:spPr/>
        <p:txBody>
          <a:bodyPr/>
          <a:lstStyle/>
          <a:p>
            <a:fld id="{3E6C1CF0-316C-4904-A0F9-3EEDE72BDC86}" type="slidenum">
              <a:rPr lang="en-US" smtClean="0"/>
              <a:t>5</a:t>
            </a:fld>
            <a:endParaRPr lang="en-US"/>
          </a:p>
        </p:txBody>
      </p:sp>
    </p:spTree>
    <p:extLst>
      <p:ext uri="{BB962C8B-B14F-4D97-AF65-F5344CB8AC3E}">
        <p14:creationId xmlns:p14="http://schemas.microsoft.com/office/powerpoint/2010/main" val="23479821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57</a:t>
            </a:fld>
            <a:endParaRPr lang="en-US"/>
          </a:p>
        </p:txBody>
      </p:sp>
    </p:spTree>
    <p:extLst>
      <p:ext uri="{BB962C8B-B14F-4D97-AF65-F5344CB8AC3E}">
        <p14:creationId xmlns:p14="http://schemas.microsoft.com/office/powerpoint/2010/main" val="4111344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before</a:t>
            </a:r>
            <a:r>
              <a:rPr lang="en-US" baseline="0" dirty="0" smtClean="0"/>
              <a:t> I talk about how to use this new system, I want to point out that the Windows Phone 7 .NET API and the related classes are fully supported. If you have a Windows Phone 7 application that makes use of these APIs, you do not need to start from scratch. You can pull your old Windows Phone 7 code into Windows Phone 8 and you will have the full functionality you had before.</a:t>
            </a:r>
          </a:p>
          <a:p>
            <a:endParaRPr lang="en-US" baseline="0" dirty="0" smtClean="0"/>
          </a:p>
          <a:p>
            <a:r>
              <a:rPr lang="en-US" baseline="0" dirty="0" smtClean="0"/>
              <a:t>However.</a:t>
            </a:r>
          </a:p>
          <a:p>
            <a:endParaRPr lang="en-US" baseline="0" dirty="0" smtClean="0"/>
          </a:p>
          <a:p>
            <a:r>
              <a:rPr lang="en-US" baseline="0" dirty="0" smtClean="0"/>
              <a:t>In the interest of looking toward the future, I would recommend starting new projects using the new Windows Phone Runtime API and begin planning how you will transfer code in old projects from the Bing APIs to the new Windows Phone RT version. As mentioned before, this not only future proofs your code but it will bring your app in line with Windows 8 </a:t>
            </a:r>
            <a:r>
              <a:rPr lang="en-US" baseline="0" dirty="0" err="1" smtClean="0"/>
              <a:t>GeoLocation</a:t>
            </a:r>
            <a:r>
              <a:rPr lang="en-US" baseline="0" dirty="0" smtClean="0"/>
              <a:t> practices.</a:t>
            </a:r>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6</a:t>
            </a:fld>
            <a:endParaRPr lang="en-US"/>
          </a:p>
        </p:txBody>
      </p:sp>
    </p:spTree>
    <p:extLst>
      <p:ext uri="{BB962C8B-B14F-4D97-AF65-F5344CB8AC3E}">
        <p14:creationId xmlns:p14="http://schemas.microsoft.com/office/powerpoint/2010/main" val="957607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a:t>
            </a:r>
            <a:r>
              <a:rPr lang="en-US" baseline="0" dirty="0" smtClean="0"/>
              <a:t> Windows Phone location service pulls location data from GPS satellites, cell towers and </a:t>
            </a:r>
            <a:r>
              <a:rPr lang="en-US" baseline="0" dirty="0" err="1" smtClean="0"/>
              <a:t>WiFi</a:t>
            </a:r>
            <a:r>
              <a:rPr lang="en-US" baseline="0" dirty="0" smtClean="0"/>
              <a:t> positioning. Individually, these methods all have their pros and cons in terms of accuracy and speed, but the location service pulls the best information as quickly as possible and delivers it as the result, refining that result as it gathers more details.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1456AA4-AC29-4847-B611-228A83A7DBB9}" type="slidenum">
              <a:rPr lang="en-AU" smtClean="0"/>
              <a:t>7</a:t>
            </a:fld>
            <a:endParaRPr lang="en-AU"/>
          </a:p>
        </p:txBody>
      </p:sp>
    </p:spTree>
    <p:extLst>
      <p:ext uri="{BB962C8B-B14F-4D97-AF65-F5344CB8AC3E}">
        <p14:creationId xmlns:p14="http://schemas.microsoft.com/office/powerpoint/2010/main" val="1660012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method initializes the </a:t>
            </a:r>
            <a:r>
              <a:rPr lang="en-GB" dirty="0" err="1" smtClean="0"/>
              <a:t>Geolocator</a:t>
            </a:r>
            <a:r>
              <a:rPr lang="en-GB" dirty="0" smtClean="0"/>
              <a:t> object and sets the </a:t>
            </a:r>
            <a:r>
              <a:rPr lang="en-GB" dirty="0" err="1" smtClean="0"/>
              <a:t>DesiredAccuracyInMeters</a:t>
            </a:r>
            <a:r>
              <a:rPr lang="en-GB" dirty="0" smtClean="0"/>
              <a:t> property. Next, the </a:t>
            </a:r>
            <a:r>
              <a:rPr lang="en-GB" dirty="0" err="1" smtClean="0"/>
              <a:t>GetGeopositionAsync</a:t>
            </a:r>
            <a:r>
              <a:rPr lang="en-GB" dirty="0" smtClean="0"/>
              <a:t> method is called. This method attempts to obtain the phone’s current location. It does this asynchronously so that the UI thread is not blocked while the location is obtained. You can use the await operator to place code after the asynchronous call that will be executed after the call finishes. This requires this handler method to be declared </a:t>
            </a:r>
            <a:r>
              <a:rPr lang="en-GB" dirty="0" err="1" smtClean="0"/>
              <a:t>async</a:t>
            </a:r>
            <a:r>
              <a:rPr lang="en-GB" dirty="0" smtClean="0"/>
              <a:t>. </a:t>
            </a:r>
          </a:p>
          <a:p>
            <a:endParaRPr lang="en-GB" dirty="0" smtClean="0"/>
          </a:p>
          <a:p>
            <a:r>
              <a:rPr lang="en-GB" dirty="0" smtClean="0"/>
              <a:t>The whole location operation is wrapped in a try block in case any exceptions are thrown. If an </a:t>
            </a:r>
            <a:r>
              <a:rPr lang="en-GB" dirty="0" err="1" smtClean="0"/>
              <a:t>UnauthorizedAccessException</a:t>
            </a:r>
            <a:r>
              <a:rPr lang="en-GB" dirty="0" smtClean="0"/>
              <a:t> exception is thrown while you are developing, it could mean that you haven’t included ID_CAP_LOCATION in your app manifest. If this happens after your app has been deployed, it may mean that the user has disabled location for this app in the phone Settings.</a:t>
            </a:r>
          </a:p>
          <a:p>
            <a:endParaRPr lang="en-GB" dirty="0" smtClean="0"/>
          </a:p>
          <a:p>
            <a:r>
              <a:rPr lang="en-GB" dirty="0" smtClean="0"/>
              <a:t>In the call to </a:t>
            </a:r>
            <a:r>
              <a:rPr lang="en-GB" dirty="0" err="1" smtClean="0"/>
              <a:t>Geolocator.GetGeopositionAsync</a:t>
            </a:r>
            <a:r>
              <a:rPr lang="en-GB" dirty="0" smtClean="0"/>
              <a:t>, the parameters </a:t>
            </a:r>
            <a:r>
              <a:rPr lang="en-GB" dirty="0" err="1" smtClean="0"/>
              <a:t>havethe</a:t>
            </a:r>
            <a:r>
              <a:rPr lang="en-GB" dirty="0" smtClean="0"/>
              <a:t> following meaning:</a:t>
            </a:r>
          </a:p>
          <a:p>
            <a:pPr marL="171450" indent="-171450">
              <a:buFont typeface="Arial" panose="020B0604020202020204" pitchFamily="34" charset="0"/>
              <a:buChar char="•"/>
            </a:pPr>
            <a:r>
              <a:rPr lang="en-GB" dirty="0" err="1" smtClean="0"/>
              <a:t>maximumAge</a:t>
            </a:r>
            <a:r>
              <a:rPr lang="en-GB" dirty="0" smtClean="0"/>
              <a:t>: If a location is in</a:t>
            </a:r>
            <a:r>
              <a:rPr lang="en-GB" baseline="0" dirty="0" smtClean="0"/>
              <a:t> the cache and its age is less than or equal to this parameter, the cached value is returned rather than a new position retrieved</a:t>
            </a:r>
          </a:p>
          <a:p>
            <a:pPr marL="171450" indent="-171450">
              <a:buFont typeface="Arial" panose="020B0604020202020204" pitchFamily="34" charset="0"/>
              <a:buChar char="•"/>
            </a:pPr>
            <a:r>
              <a:rPr lang="en-GB" baseline="0" dirty="0" smtClean="0"/>
              <a:t>Timeout: If a cached location is not available, this timeout applies to attempts to get a new position fix. A </a:t>
            </a:r>
            <a:r>
              <a:rPr lang="en-GB" baseline="0" dirty="0" err="1" smtClean="0"/>
              <a:t>TimeoutExceeded</a:t>
            </a:r>
            <a:r>
              <a:rPr lang="en-GB" baseline="0" dirty="0" smtClean="0"/>
              <a:t> exception is thrown if no position can be retrieved within this time limit.</a:t>
            </a:r>
            <a:endParaRPr lang="en-GB" dirty="0" smtClean="0"/>
          </a:p>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8</a:t>
            </a:fld>
            <a:endParaRPr lang="en-US"/>
          </a:p>
        </p:txBody>
      </p:sp>
    </p:spTree>
    <p:extLst>
      <p:ext uri="{BB962C8B-B14F-4D97-AF65-F5344CB8AC3E}">
        <p14:creationId xmlns:p14="http://schemas.microsoft.com/office/powerpoint/2010/main" val="3890024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want to</a:t>
            </a:r>
            <a:r>
              <a:rPr lang="en-US" baseline="0" dirty="0" smtClean="0"/>
              <a:t> continue to watch the location, we simply implement an event handler that watches for </a:t>
            </a:r>
            <a:r>
              <a:rPr lang="en-US" baseline="0" dirty="0" err="1" smtClean="0"/>
              <a:t>tht</a:t>
            </a:r>
            <a:r>
              <a:rPr lang="en-US" baseline="0" dirty="0" smtClean="0"/>
              <a:t> new position. It will return that position off the UI thread, so we need to move the application to the UI thread if we want to update our map UI.</a:t>
            </a:r>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9</a:t>
            </a:fld>
            <a:endParaRPr lang="en-US"/>
          </a:p>
        </p:txBody>
      </p:sp>
    </p:spTree>
    <p:extLst>
      <p:ext uri="{BB962C8B-B14F-4D97-AF65-F5344CB8AC3E}">
        <p14:creationId xmlns:p14="http://schemas.microsoft.com/office/powerpoint/2010/main" val="9443256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7" name="Picture Placeholder 9"/>
          <p:cNvSpPr>
            <a:spLocks noGrp="1"/>
          </p:cNvSpPr>
          <p:nvPr>
            <p:ph type="pic" sz="quarter" idx="19" hasCustomPrompt="1"/>
          </p:nvPr>
        </p:nvSpPr>
        <p:spPr>
          <a:xfrm>
            <a:off x="5699125"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8" name="Picture Placeholder 9"/>
          <p:cNvSpPr>
            <a:spLocks noGrp="1"/>
          </p:cNvSpPr>
          <p:nvPr>
            <p:ph type="pic" sz="quarter" idx="20" hasCustomPrompt="1"/>
          </p:nvPr>
        </p:nvSpPr>
        <p:spPr>
          <a:xfrm>
            <a:off x="7435851"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1" name="Text Placeholder 12"/>
          <p:cNvSpPr>
            <a:spLocks noGrp="1"/>
          </p:cNvSpPr>
          <p:nvPr>
            <p:ph type="body" sz="quarter" idx="24" hasCustomPrompt="1"/>
          </p:nvPr>
        </p:nvSpPr>
        <p:spPr>
          <a:xfrm>
            <a:off x="5699125"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2" name="Text Placeholder 12"/>
          <p:cNvSpPr>
            <a:spLocks noGrp="1"/>
          </p:cNvSpPr>
          <p:nvPr>
            <p:ph type="body" sz="quarter" idx="25" hasCustomPrompt="1"/>
          </p:nvPr>
        </p:nvSpPr>
        <p:spPr>
          <a:xfrm>
            <a:off x="7435851"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4" name="Rectangle 3"/>
          <p:cNvSpPr/>
          <p:nvPr userDrawn="1"/>
        </p:nvSpPr>
        <p:spPr>
          <a:xfrm>
            <a:off x="7435851"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0" name="Rectangle 39"/>
          <p:cNvSpPr/>
          <p:nvPr userDrawn="1"/>
        </p:nvSpPr>
        <p:spPr>
          <a:xfrm>
            <a:off x="8304213"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1" name="Rectangle 40"/>
          <p:cNvSpPr/>
          <p:nvPr userDrawn="1"/>
        </p:nvSpPr>
        <p:spPr>
          <a:xfrm>
            <a:off x="7435851"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2" name="Rectangle 41"/>
          <p:cNvSpPr/>
          <p:nvPr userDrawn="1"/>
        </p:nvSpPr>
        <p:spPr>
          <a:xfrm>
            <a:off x="8304213"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7" name="Freeform 95"/>
          <p:cNvSpPr>
            <a:spLocks/>
          </p:cNvSpPr>
          <p:nvPr userDrawn="1"/>
        </p:nvSpPr>
        <p:spPr bwMode="black">
          <a:xfrm>
            <a:off x="8515160" y="677673"/>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Freeform 81"/>
          <p:cNvSpPr>
            <a:spLocks noEditPoints="1"/>
          </p:cNvSpPr>
          <p:nvPr userDrawn="1"/>
        </p:nvSpPr>
        <p:spPr bwMode="black">
          <a:xfrm>
            <a:off x="7623940" y="1565123"/>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Freeform 116"/>
          <p:cNvSpPr>
            <a:spLocks noEditPoints="1"/>
          </p:cNvSpPr>
          <p:nvPr userDrawn="1"/>
        </p:nvSpPr>
        <p:spPr bwMode="black">
          <a:xfrm>
            <a:off x="8499792" y="1566623"/>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12"/>
          <p:cNvSpPr>
            <a:spLocks noChangeAspect="1"/>
          </p:cNvSpPr>
          <p:nvPr userDrawn="1"/>
        </p:nvSpPr>
        <p:spPr bwMode="black">
          <a:xfrm>
            <a:off x="7673027"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pic>
        <p:nvPicPr>
          <p:cNvPr id="39" name="Picture 3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5937" y="4365663"/>
            <a:ext cx="1817838" cy="468033"/>
          </a:xfrm>
          <a:prstGeom prst="rect">
            <a:avLst/>
          </a:prstGeom>
        </p:spPr>
      </p:pic>
      <p:pic>
        <p:nvPicPr>
          <p:cNvPr id="22" name="Picture 2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8302" y="4511635"/>
            <a:ext cx="1103573" cy="254671"/>
          </a:xfrm>
          <a:prstGeom prst="rect">
            <a:avLst/>
          </a:prstGeom>
        </p:spPr>
      </p:pic>
      <p:pic>
        <p:nvPicPr>
          <p:cNvPr id="23" name="Picture 2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832359" y="4533583"/>
            <a:ext cx="921279" cy="153547"/>
          </a:xfrm>
          <a:prstGeom prst="rect">
            <a:avLst/>
          </a:prstGeom>
        </p:spPr>
      </p:pic>
    </p:spTree>
    <p:extLst>
      <p:ext uri="{BB962C8B-B14F-4D97-AF65-F5344CB8AC3E}">
        <p14:creationId xmlns:p14="http://schemas.microsoft.com/office/powerpoint/2010/main" val="49910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19"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1" name="Title 2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5" name="Text Placeholder 24"/>
          <p:cNvSpPr>
            <a:spLocks noGrp="1"/>
          </p:cNvSpPr>
          <p:nvPr>
            <p:ph type="body" sz="quarter" idx="25" hasCustomPrompt="1"/>
          </p:nvPr>
        </p:nvSpPr>
        <p:spPr>
          <a:xfrm>
            <a:off x="457200"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3" name="Text Placeholder 21"/>
          <p:cNvSpPr>
            <a:spLocks noGrp="1"/>
          </p:cNvSpPr>
          <p:nvPr>
            <p:ph type="body" sz="quarter" idx="26" hasCustomPrompt="1"/>
          </p:nvPr>
        </p:nvSpPr>
        <p:spPr>
          <a:xfrm>
            <a:off x="457200"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Text Placeholder 24"/>
          <p:cNvSpPr>
            <a:spLocks noGrp="1"/>
          </p:cNvSpPr>
          <p:nvPr>
            <p:ph type="body" sz="quarter" idx="27" hasCustomPrompt="1"/>
          </p:nvPr>
        </p:nvSpPr>
        <p:spPr>
          <a:xfrm>
            <a:off x="284956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5" name="Text Placeholder 21"/>
          <p:cNvSpPr>
            <a:spLocks noGrp="1"/>
          </p:cNvSpPr>
          <p:nvPr>
            <p:ph type="body" sz="quarter" idx="28" hasCustomPrompt="1"/>
          </p:nvPr>
        </p:nvSpPr>
        <p:spPr>
          <a:xfrm>
            <a:off x="2849563"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Text Placeholder 24"/>
          <p:cNvSpPr>
            <a:spLocks noGrp="1"/>
          </p:cNvSpPr>
          <p:nvPr>
            <p:ph type="body" sz="quarter" idx="29" hasCustomPrompt="1"/>
          </p:nvPr>
        </p:nvSpPr>
        <p:spPr>
          <a:xfrm>
            <a:off x="524351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30" hasCustomPrompt="1"/>
          </p:nvPr>
        </p:nvSpPr>
        <p:spPr>
          <a:xfrm>
            <a:off x="5243513"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Text Placeholder 2"/>
          <p:cNvSpPr>
            <a:spLocks noGrp="1"/>
          </p:cNvSpPr>
          <p:nvPr>
            <p:ph type="body" sz="quarter" idx="31" hasCustomPrompt="1"/>
          </p:nvPr>
        </p:nvSpPr>
        <p:spPr>
          <a:xfrm>
            <a:off x="7642225" y="2047595"/>
            <a:ext cx="1044575" cy="978179"/>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79002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s With Graphics">
    <p:spTree>
      <p:nvGrpSpPr>
        <p:cNvPr id="1" name=""/>
        <p:cNvGrpSpPr/>
        <p:nvPr/>
      </p:nvGrpSpPr>
      <p:grpSpPr>
        <a:xfrm>
          <a:off x="0" y="0"/>
          <a:ext cx="0" cy="0"/>
          <a:chOff x="0" y="0"/>
          <a:chExt cx="0" cy="0"/>
        </a:xfrm>
      </p:grpSpPr>
      <p:sp>
        <p:nvSpPr>
          <p:cNvPr id="22" name="Text Placeholder 13"/>
          <p:cNvSpPr>
            <a:spLocks noGrp="1"/>
          </p:cNvSpPr>
          <p:nvPr>
            <p:ph type="body" sz="quarter" idx="21"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5" name="Title 2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7" name="Content Placeholder 9"/>
          <p:cNvSpPr>
            <a:spLocks noGrp="1"/>
          </p:cNvSpPr>
          <p:nvPr>
            <p:ph sz="quarter" idx="18" hasCustomPrompt="1"/>
          </p:nvPr>
        </p:nvSpPr>
        <p:spPr>
          <a:xfrm>
            <a:off x="457200"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8" name="Content Placeholder 9"/>
          <p:cNvSpPr>
            <a:spLocks noGrp="1"/>
          </p:cNvSpPr>
          <p:nvPr>
            <p:ph sz="quarter" idx="25" hasCustomPrompt="1"/>
          </p:nvPr>
        </p:nvSpPr>
        <p:spPr>
          <a:xfrm>
            <a:off x="2850357"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9" name="Content Placeholder 9"/>
          <p:cNvSpPr>
            <a:spLocks noGrp="1"/>
          </p:cNvSpPr>
          <p:nvPr>
            <p:ph sz="quarter" idx="26" hasCustomPrompt="1"/>
          </p:nvPr>
        </p:nvSpPr>
        <p:spPr>
          <a:xfrm>
            <a:off x="5243513"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36" name="Text Placeholder 24"/>
          <p:cNvSpPr>
            <a:spLocks noGrp="1"/>
          </p:cNvSpPr>
          <p:nvPr>
            <p:ph type="body" sz="quarter" idx="27" hasCustomPrompt="1"/>
          </p:nvPr>
        </p:nvSpPr>
        <p:spPr>
          <a:xfrm>
            <a:off x="457200"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28" hasCustomPrompt="1"/>
          </p:nvPr>
        </p:nvSpPr>
        <p:spPr>
          <a:xfrm>
            <a:off x="457201"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Text Placeholder 24"/>
          <p:cNvSpPr>
            <a:spLocks noGrp="1"/>
          </p:cNvSpPr>
          <p:nvPr>
            <p:ph type="body" sz="quarter" idx="29" hasCustomPrompt="1"/>
          </p:nvPr>
        </p:nvSpPr>
        <p:spPr>
          <a:xfrm>
            <a:off x="2850357"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9" name="Text Placeholder 21"/>
          <p:cNvSpPr>
            <a:spLocks noGrp="1"/>
          </p:cNvSpPr>
          <p:nvPr>
            <p:ph type="body" sz="quarter" idx="30" hasCustomPrompt="1"/>
          </p:nvPr>
        </p:nvSpPr>
        <p:spPr>
          <a:xfrm>
            <a:off x="2850357"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Text Placeholder 24"/>
          <p:cNvSpPr>
            <a:spLocks noGrp="1"/>
          </p:cNvSpPr>
          <p:nvPr>
            <p:ph type="body" sz="quarter" idx="31" hasCustomPrompt="1"/>
          </p:nvPr>
        </p:nvSpPr>
        <p:spPr>
          <a:xfrm>
            <a:off x="5243513"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41" name="Text Placeholder 21"/>
          <p:cNvSpPr>
            <a:spLocks noGrp="1"/>
          </p:cNvSpPr>
          <p:nvPr>
            <p:ph type="body" sz="quarter" idx="32" hasCustomPrompt="1"/>
          </p:nvPr>
        </p:nvSpPr>
        <p:spPr>
          <a:xfrm>
            <a:off x="5243513"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8958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3"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4" name="Text Placeholder 2"/>
          <p:cNvSpPr>
            <a:spLocks noGrp="1"/>
          </p:cNvSpPr>
          <p:nvPr>
            <p:ph type="body" sz="quarter" idx="23" hasCustomPrompt="1"/>
          </p:nvPr>
        </p:nvSpPr>
        <p:spPr>
          <a:xfrm>
            <a:off x="457200" y="1152524"/>
            <a:ext cx="7027863" cy="1266825"/>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p:txBody>
      </p:sp>
      <p:sp>
        <p:nvSpPr>
          <p:cNvPr id="14" name="Title 13"/>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6" name="Text Placeholder 25"/>
          <p:cNvSpPr>
            <a:spLocks noGrp="1"/>
          </p:cNvSpPr>
          <p:nvPr>
            <p:ph type="body" sz="quarter" idx="24"/>
          </p:nvPr>
        </p:nvSpPr>
        <p:spPr>
          <a:xfrm>
            <a:off x="457200"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Text Placeholder 25"/>
          <p:cNvSpPr>
            <a:spLocks noGrp="1"/>
          </p:cNvSpPr>
          <p:nvPr>
            <p:ph type="body" sz="quarter" idx="25"/>
          </p:nvPr>
        </p:nvSpPr>
        <p:spPr>
          <a:xfrm>
            <a:off x="2850357"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0" name="Text Placeholder 25"/>
          <p:cNvSpPr>
            <a:spLocks noGrp="1"/>
          </p:cNvSpPr>
          <p:nvPr>
            <p:ph type="body" sz="quarter" idx="26"/>
          </p:nvPr>
        </p:nvSpPr>
        <p:spPr>
          <a:xfrm>
            <a:off x="5243513"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081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les">
    <p:spTree>
      <p:nvGrpSpPr>
        <p:cNvPr id="1" name=""/>
        <p:cNvGrpSpPr/>
        <p:nvPr/>
      </p:nvGrpSpPr>
      <p:grpSpPr>
        <a:xfrm>
          <a:off x="0" y="0"/>
          <a:ext cx="0" cy="0"/>
          <a:chOff x="0" y="0"/>
          <a:chExt cx="0" cy="0"/>
        </a:xfrm>
      </p:grpSpPr>
      <p:sp>
        <p:nvSpPr>
          <p:cNvPr id="49"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50" name="Title 4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54" name="Text Placeholder 23"/>
          <p:cNvSpPr>
            <a:spLocks noGrp="1"/>
          </p:cNvSpPr>
          <p:nvPr>
            <p:ph type="body" sz="quarter" idx="32" hasCustomPrompt="1"/>
          </p:nvPr>
        </p:nvSpPr>
        <p:spPr>
          <a:xfrm>
            <a:off x="457199"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5" name="Text Placeholder 23"/>
          <p:cNvSpPr>
            <a:spLocks noGrp="1"/>
          </p:cNvSpPr>
          <p:nvPr>
            <p:ph type="body" sz="quarter" idx="49" hasCustomPrompt="1"/>
          </p:nvPr>
        </p:nvSpPr>
        <p:spPr>
          <a:xfrm>
            <a:off x="1655063"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6" name="Text Placeholder 23"/>
          <p:cNvSpPr>
            <a:spLocks noGrp="1"/>
          </p:cNvSpPr>
          <p:nvPr>
            <p:ph type="body" sz="quarter" idx="50" hasCustomPrompt="1"/>
          </p:nvPr>
        </p:nvSpPr>
        <p:spPr>
          <a:xfrm>
            <a:off x="2852927"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7" name="Text Placeholder 23"/>
          <p:cNvSpPr>
            <a:spLocks noGrp="1"/>
          </p:cNvSpPr>
          <p:nvPr>
            <p:ph type="body" sz="quarter" idx="51" hasCustomPrompt="1"/>
          </p:nvPr>
        </p:nvSpPr>
        <p:spPr>
          <a:xfrm>
            <a:off x="4050791"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8" name="Text Placeholder 23"/>
          <p:cNvSpPr>
            <a:spLocks noGrp="1"/>
          </p:cNvSpPr>
          <p:nvPr>
            <p:ph type="body" sz="quarter" idx="52" hasCustomPrompt="1"/>
          </p:nvPr>
        </p:nvSpPr>
        <p:spPr>
          <a:xfrm>
            <a:off x="5248655"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9" name="Text Placeholder 23"/>
          <p:cNvSpPr>
            <a:spLocks noGrp="1"/>
          </p:cNvSpPr>
          <p:nvPr>
            <p:ph type="body" sz="quarter" idx="53" hasCustomPrompt="1"/>
          </p:nvPr>
        </p:nvSpPr>
        <p:spPr>
          <a:xfrm>
            <a:off x="6446519"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0" name="Text Placeholder 23"/>
          <p:cNvSpPr>
            <a:spLocks noGrp="1"/>
          </p:cNvSpPr>
          <p:nvPr>
            <p:ph type="body" sz="quarter" idx="54" hasCustomPrompt="1"/>
          </p:nvPr>
        </p:nvSpPr>
        <p:spPr>
          <a:xfrm>
            <a:off x="7644384"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1" name="Text Placeholder 23"/>
          <p:cNvSpPr>
            <a:spLocks noGrp="1"/>
          </p:cNvSpPr>
          <p:nvPr>
            <p:ph type="body" sz="quarter" idx="55" hasCustomPrompt="1"/>
          </p:nvPr>
        </p:nvSpPr>
        <p:spPr>
          <a:xfrm>
            <a:off x="453009"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2" name="Text Placeholder 23"/>
          <p:cNvSpPr>
            <a:spLocks noGrp="1"/>
          </p:cNvSpPr>
          <p:nvPr>
            <p:ph type="body" sz="quarter" idx="56" hasCustomPrompt="1"/>
          </p:nvPr>
        </p:nvSpPr>
        <p:spPr>
          <a:xfrm>
            <a:off x="1651571"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3" name="Text Placeholder 23"/>
          <p:cNvSpPr>
            <a:spLocks noGrp="1"/>
          </p:cNvSpPr>
          <p:nvPr>
            <p:ph type="body" sz="quarter" idx="57" hasCustomPrompt="1"/>
          </p:nvPr>
        </p:nvSpPr>
        <p:spPr>
          <a:xfrm>
            <a:off x="2850133"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4" name="Text Placeholder 23"/>
          <p:cNvSpPr>
            <a:spLocks noGrp="1"/>
          </p:cNvSpPr>
          <p:nvPr>
            <p:ph type="body" sz="quarter" idx="58" hasCustomPrompt="1"/>
          </p:nvPr>
        </p:nvSpPr>
        <p:spPr>
          <a:xfrm>
            <a:off x="4048695"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5" name="Text Placeholder 23"/>
          <p:cNvSpPr>
            <a:spLocks noGrp="1"/>
          </p:cNvSpPr>
          <p:nvPr>
            <p:ph type="body" sz="quarter" idx="59" hasCustomPrompt="1"/>
          </p:nvPr>
        </p:nvSpPr>
        <p:spPr>
          <a:xfrm>
            <a:off x="5247257"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6" name="Text Placeholder 23"/>
          <p:cNvSpPr>
            <a:spLocks noGrp="1"/>
          </p:cNvSpPr>
          <p:nvPr>
            <p:ph type="body" sz="quarter" idx="60" hasCustomPrompt="1"/>
          </p:nvPr>
        </p:nvSpPr>
        <p:spPr>
          <a:xfrm>
            <a:off x="6445819"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7" name="Text Placeholder 23"/>
          <p:cNvSpPr>
            <a:spLocks noGrp="1"/>
          </p:cNvSpPr>
          <p:nvPr>
            <p:ph type="body" sz="quarter" idx="61" hasCustomPrompt="1"/>
          </p:nvPr>
        </p:nvSpPr>
        <p:spPr>
          <a:xfrm>
            <a:off x="7644384"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Tree>
    <p:extLst>
      <p:ext uri="{BB962C8B-B14F-4D97-AF65-F5344CB8AC3E}">
        <p14:creationId xmlns:p14="http://schemas.microsoft.com/office/powerpoint/2010/main" val="228009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830389"/>
            <a:ext cx="5837238" cy="2670174"/>
          </a:xfrm>
        </p:spPr>
        <p:txBody>
          <a:bodyPr/>
          <a:lstStyle>
            <a:lvl1pPr marL="0" indent="0">
              <a:buNone/>
              <a:defRPr/>
            </a:lvl1pPr>
          </a:lstStyle>
          <a:p>
            <a:r>
              <a:rPr lang="en-US" dirty="0" smtClean="0"/>
              <a:t>Click to add chart</a:t>
            </a:r>
            <a:endParaRPr lang="en-US" dirty="0"/>
          </a:p>
        </p:txBody>
      </p:sp>
      <p:sp>
        <p:nvSpPr>
          <p:cNvPr id="19" name="Text Placeholder 13"/>
          <p:cNvSpPr>
            <a:spLocks noGrp="1"/>
          </p:cNvSpPr>
          <p:nvPr>
            <p:ph type="body" sz="quarter" idx="19"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2" name="Title 2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6" name="Text Placeholder 24"/>
          <p:cNvSpPr>
            <a:spLocks noGrp="1"/>
          </p:cNvSpPr>
          <p:nvPr>
            <p:ph type="body" sz="quarter" idx="25" hasCustomPrompt="1"/>
          </p:nvPr>
        </p:nvSpPr>
        <p:spPr>
          <a:xfrm>
            <a:off x="6446838"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7" name="Text Placeholder 21"/>
          <p:cNvSpPr>
            <a:spLocks noGrp="1"/>
          </p:cNvSpPr>
          <p:nvPr>
            <p:ph type="body" sz="quarter" idx="26" hasCustomPrompt="1"/>
          </p:nvPr>
        </p:nvSpPr>
        <p:spPr>
          <a:xfrm>
            <a:off x="6446838" y="2047595"/>
            <a:ext cx="2241550" cy="134330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Text Placeholder 2"/>
          <p:cNvSpPr>
            <a:spLocks noGrp="1"/>
          </p:cNvSpPr>
          <p:nvPr>
            <p:ph type="body" sz="quarter" idx="24" hasCustomPrompt="1"/>
          </p:nvPr>
        </p:nvSpPr>
        <p:spPr>
          <a:xfrm>
            <a:off x="6446839" y="3548062"/>
            <a:ext cx="2239962" cy="952501"/>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81249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Large">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830388"/>
            <a:ext cx="8229600" cy="2665411"/>
          </a:xfrm>
        </p:spPr>
        <p:txBody>
          <a:bodyPr/>
          <a:lstStyle>
            <a:lvl1pPr marL="0" indent="0">
              <a:buNone/>
              <a:defRPr/>
            </a:lvl1pPr>
          </a:lstStyle>
          <a:p>
            <a:r>
              <a:rPr lang="en-US" dirty="0" smtClean="0"/>
              <a:t>Click to add chart</a:t>
            </a:r>
            <a:endParaRPr lang="en-US" dirty="0"/>
          </a:p>
        </p:txBody>
      </p:sp>
      <p:sp>
        <p:nvSpPr>
          <p:cNvPr id="15"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6" name="Title 15"/>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0" name="Text Placeholder 2"/>
          <p:cNvSpPr>
            <a:spLocks noGrp="1"/>
          </p:cNvSpPr>
          <p:nvPr>
            <p:ph type="body" sz="quarter" idx="24" hasCustomPrompt="1"/>
          </p:nvPr>
        </p:nvSpPr>
        <p:spPr>
          <a:xfrm>
            <a:off x="7642225" y="1830388"/>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337638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With Two Columns Tex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220788"/>
            <a:ext cx="5837238" cy="3275011"/>
          </a:xfrm>
        </p:spPr>
        <p:txBody>
          <a:bodyPr/>
          <a:lstStyle>
            <a:lvl1pPr marL="0" indent="0">
              <a:buNone/>
              <a:defRPr/>
            </a:lvl1pPr>
          </a:lstStyle>
          <a:p>
            <a:r>
              <a:rPr lang="en-US" dirty="0" smtClean="0"/>
              <a:t>Click to add chart</a:t>
            </a:r>
            <a:endParaRPr lang="en-US" dirty="0"/>
          </a:p>
        </p:txBody>
      </p:sp>
      <p:sp>
        <p:nvSpPr>
          <p:cNvPr id="16" name="Text Placeholder 13"/>
          <p:cNvSpPr>
            <a:spLocks noGrp="1"/>
          </p:cNvSpPr>
          <p:nvPr>
            <p:ph type="body" sz="quarter" idx="20"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0" name="Title 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1" name="Text Placeholder 24"/>
          <p:cNvSpPr>
            <a:spLocks noGrp="1"/>
          </p:cNvSpPr>
          <p:nvPr>
            <p:ph type="body" sz="quarter" idx="25" hasCustomPrompt="1"/>
          </p:nvPr>
        </p:nvSpPr>
        <p:spPr>
          <a:xfrm>
            <a:off x="4052888"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2" name="Text Placeholder 21"/>
          <p:cNvSpPr>
            <a:spLocks noGrp="1"/>
          </p:cNvSpPr>
          <p:nvPr>
            <p:ph type="body" sz="quarter" idx="26" hasCustomPrompt="1"/>
          </p:nvPr>
        </p:nvSpPr>
        <p:spPr>
          <a:xfrm>
            <a:off x="4052888"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4"/>
          <p:cNvSpPr>
            <a:spLocks noGrp="1"/>
          </p:cNvSpPr>
          <p:nvPr>
            <p:ph type="body" sz="quarter" idx="27" hasCustomPrompt="1"/>
          </p:nvPr>
        </p:nvSpPr>
        <p:spPr>
          <a:xfrm>
            <a:off x="6445250"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4" name="Text Placeholder 21"/>
          <p:cNvSpPr>
            <a:spLocks noGrp="1"/>
          </p:cNvSpPr>
          <p:nvPr>
            <p:ph type="body" sz="quarter" idx="28" hasCustomPrompt="1"/>
          </p:nvPr>
        </p:nvSpPr>
        <p:spPr>
          <a:xfrm>
            <a:off x="6445250"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Text Placeholder 2"/>
          <p:cNvSpPr>
            <a:spLocks noGrp="1"/>
          </p:cNvSpPr>
          <p:nvPr>
            <p:ph type="body" sz="quarter" idx="24" hasCustomPrompt="1"/>
          </p:nvPr>
        </p:nvSpPr>
        <p:spPr>
          <a:xfrm>
            <a:off x="6446839" y="4010026"/>
            <a:ext cx="2241549" cy="485773"/>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33423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With Subcharts">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219200"/>
            <a:ext cx="8229600" cy="3276599"/>
          </a:xfrm>
        </p:spPr>
        <p:txBody>
          <a:bodyPr/>
          <a:lstStyle>
            <a:lvl1pPr marL="0" indent="0">
              <a:buNone/>
              <a:defRPr/>
            </a:lvl1pPr>
          </a:lstStyle>
          <a:p>
            <a:r>
              <a:rPr lang="en-US" dirty="0" smtClean="0"/>
              <a:t>Click to add chart</a:t>
            </a:r>
            <a:endParaRPr lang="en-US" dirty="0"/>
          </a:p>
        </p:txBody>
      </p:sp>
      <p:sp>
        <p:nvSpPr>
          <p:cNvPr id="16" name="Chart Placeholder 8"/>
          <p:cNvSpPr>
            <a:spLocks noGrp="1"/>
          </p:cNvSpPr>
          <p:nvPr>
            <p:ph type="chart" sz="quarter" idx="19" hasCustomPrompt="1"/>
          </p:nvPr>
        </p:nvSpPr>
        <p:spPr>
          <a:xfrm>
            <a:off x="4054475" y="1219201"/>
            <a:ext cx="3435984" cy="1539239"/>
          </a:xfrm>
        </p:spPr>
        <p:txBody>
          <a:bodyPr/>
          <a:lstStyle>
            <a:lvl1pPr marL="0" indent="0">
              <a:buNone/>
              <a:defRPr/>
            </a:lvl1pPr>
          </a:lstStyle>
          <a:p>
            <a:r>
              <a:rPr lang="en-US" dirty="0" smtClean="0"/>
              <a:t>Click to add chart</a:t>
            </a:r>
            <a:endParaRPr lang="en-US" dirty="0"/>
          </a:p>
        </p:txBody>
      </p:sp>
      <p:sp>
        <p:nvSpPr>
          <p:cNvPr id="17" name="Chart Placeholder 8"/>
          <p:cNvSpPr>
            <a:spLocks noGrp="1"/>
          </p:cNvSpPr>
          <p:nvPr>
            <p:ph type="chart" sz="quarter" idx="20" hasCustomPrompt="1"/>
          </p:nvPr>
        </p:nvSpPr>
        <p:spPr>
          <a:xfrm>
            <a:off x="4054475" y="2956560"/>
            <a:ext cx="3435984" cy="1539239"/>
          </a:xfrm>
        </p:spPr>
        <p:txBody>
          <a:bodyPr/>
          <a:lstStyle>
            <a:lvl1pPr marL="0" indent="0">
              <a:buNone/>
              <a:defRPr/>
            </a:lvl1pPr>
          </a:lstStyle>
          <a:p>
            <a:r>
              <a:rPr lang="en-US" dirty="0" smtClean="0"/>
              <a:t>Click to add chart</a:t>
            </a:r>
            <a:endParaRPr lang="en-US" dirty="0"/>
          </a:p>
        </p:txBody>
      </p:sp>
      <p:sp>
        <p:nvSpPr>
          <p:cNvPr id="20"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0" name="Title 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4" hasCustomPrompt="1"/>
          </p:nvPr>
        </p:nvSpPr>
        <p:spPr>
          <a:xfrm>
            <a:off x="7642225" y="1219200"/>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21767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4" hasCustomPrompt="1"/>
          </p:nvPr>
        </p:nvSpPr>
        <p:spPr>
          <a:xfrm>
            <a:off x="457200" y="1219200"/>
            <a:ext cx="8229600" cy="3276600"/>
          </a:xfrm>
        </p:spPr>
        <p:txBody>
          <a:bodyPr/>
          <a:lstStyle>
            <a:lvl1pPr marL="0" indent="0">
              <a:buNone/>
              <a:defRPr/>
            </a:lvl1pPr>
          </a:lstStyle>
          <a:p>
            <a:r>
              <a:rPr lang="en-US" dirty="0" smtClean="0"/>
              <a:t>Click to add table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5" name="Title 1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205144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Graphics">
    <p:spTree>
      <p:nvGrpSpPr>
        <p:cNvPr id="1" name=""/>
        <p:cNvGrpSpPr/>
        <p:nvPr/>
      </p:nvGrpSpPr>
      <p:grpSpPr>
        <a:xfrm>
          <a:off x="0" y="0"/>
          <a:ext cx="0" cy="0"/>
          <a:chOff x="0" y="0"/>
          <a:chExt cx="0" cy="0"/>
        </a:xfrm>
      </p:grpSpPr>
      <p:sp>
        <p:nvSpPr>
          <p:cNvPr id="10" name="Content Placeholder 9"/>
          <p:cNvSpPr>
            <a:spLocks noGrp="1"/>
          </p:cNvSpPr>
          <p:nvPr>
            <p:ph sz="quarter" idx="18" hasCustomPrompt="1"/>
          </p:nvPr>
        </p:nvSpPr>
        <p:spPr>
          <a:xfrm>
            <a:off x="457200" y="1830388"/>
            <a:ext cx="4633913"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0" name="Title 1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2" name="Content Placeholder 9"/>
          <p:cNvSpPr>
            <a:spLocks noGrp="1"/>
          </p:cNvSpPr>
          <p:nvPr>
            <p:ph sz="quarter" idx="25" hasCustomPrompt="1"/>
          </p:nvPr>
        </p:nvSpPr>
        <p:spPr>
          <a:xfrm>
            <a:off x="5249863" y="1830388"/>
            <a:ext cx="3436937"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131540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7" name="Picture Placeholder 9"/>
          <p:cNvSpPr>
            <a:spLocks noGrp="1"/>
          </p:cNvSpPr>
          <p:nvPr>
            <p:ph type="pic" sz="quarter" idx="19" hasCustomPrompt="1"/>
          </p:nvPr>
        </p:nvSpPr>
        <p:spPr>
          <a:xfrm>
            <a:off x="5699125"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1" name="Text Placeholder 12"/>
          <p:cNvSpPr>
            <a:spLocks noGrp="1"/>
          </p:cNvSpPr>
          <p:nvPr>
            <p:ph type="body" sz="quarter" idx="24" hasCustomPrompt="1"/>
          </p:nvPr>
        </p:nvSpPr>
        <p:spPr>
          <a:xfrm>
            <a:off x="5699125"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43" name="Rectangle 42"/>
          <p:cNvSpPr/>
          <p:nvPr userDrawn="1"/>
        </p:nvSpPr>
        <p:spPr>
          <a:xfrm>
            <a:off x="5699125"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4" name="Rectangle 43"/>
          <p:cNvSpPr/>
          <p:nvPr userDrawn="1"/>
        </p:nvSpPr>
        <p:spPr>
          <a:xfrm>
            <a:off x="6567487"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5" name="Rectangle 44"/>
          <p:cNvSpPr/>
          <p:nvPr userDrawn="1"/>
        </p:nvSpPr>
        <p:spPr>
          <a:xfrm>
            <a:off x="5699125"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6" name="Rectangle 45"/>
          <p:cNvSpPr/>
          <p:nvPr userDrawn="1"/>
        </p:nvSpPr>
        <p:spPr>
          <a:xfrm>
            <a:off x="6567487"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7" name="Freeform 95"/>
          <p:cNvSpPr>
            <a:spLocks/>
          </p:cNvSpPr>
          <p:nvPr userDrawn="1"/>
        </p:nvSpPr>
        <p:spPr bwMode="black">
          <a:xfrm>
            <a:off x="5910072" y="1546035"/>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 name="Freeform 81"/>
          <p:cNvSpPr>
            <a:spLocks noEditPoints="1"/>
          </p:cNvSpPr>
          <p:nvPr userDrawn="1"/>
        </p:nvSpPr>
        <p:spPr bwMode="black">
          <a:xfrm>
            <a:off x="6755576" y="1565123"/>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 name="Freeform 116"/>
          <p:cNvSpPr>
            <a:spLocks noEditPoints="1"/>
          </p:cNvSpPr>
          <p:nvPr userDrawn="1"/>
        </p:nvSpPr>
        <p:spPr bwMode="black">
          <a:xfrm>
            <a:off x="6763066" y="69826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Freeform 12"/>
          <p:cNvSpPr>
            <a:spLocks noChangeAspect="1"/>
          </p:cNvSpPr>
          <p:nvPr userDrawn="1"/>
        </p:nvSpPr>
        <p:spPr bwMode="black">
          <a:xfrm>
            <a:off x="5936301"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52" name="Rectangle 51"/>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3" name="Rectangle 52"/>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5" name="Rectangle 54"/>
          <p:cNvSpPr/>
          <p:nvPr userDrawn="1"/>
        </p:nvSpPr>
        <p:spPr>
          <a:xfrm>
            <a:off x="7435851"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6" name="Rectangle 55"/>
          <p:cNvSpPr/>
          <p:nvPr userDrawn="1"/>
        </p:nvSpPr>
        <p:spPr>
          <a:xfrm>
            <a:off x="8304213"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7" name="Freeform 104"/>
          <p:cNvSpPr>
            <a:spLocks noEditPoints="1"/>
          </p:cNvSpPr>
          <p:nvPr userDrawn="1"/>
        </p:nvSpPr>
        <p:spPr bwMode="black">
          <a:xfrm>
            <a:off x="7610172" y="3237878"/>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Freeform 108"/>
          <p:cNvSpPr>
            <a:spLocks noEditPoints="1"/>
          </p:cNvSpPr>
          <p:nvPr userDrawn="1"/>
        </p:nvSpPr>
        <p:spPr bwMode="black">
          <a:xfrm>
            <a:off x="8505785" y="2375795"/>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9" name="Freeform 166"/>
          <p:cNvSpPr>
            <a:spLocks noEditPoints="1"/>
          </p:cNvSpPr>
          <p:nvPr userDrawn="1"/>
        </p:nvSpPr>
        <p:spPr bwMode="black">
          <a:xfrm>
            <a:off x="7610172" y="2375795"/>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77" name="Group 3076"/>
          <p:cNvGrpSpPr/>
          <p:nvPr userDrawn="1"/>
        </p:nvGrpSpPr>
        <p:grpSpPr>
          <a:xfrm>
            <a:off x="8462414" y="3320289"/>
            <a:ext cx="431310" cy="234248"/>
            <a:chOff x="1506537" y="2403476"/>
            <a:chExt cx="4492626" cy="2439987"/>
          </a:xfrm>
        </p:grpSpPr>
        <p:sp>
          <p:nvSpPr>
            <p:cNvPr id="125"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2"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5"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6"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51" name="Picture 5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5937" y="4365663"/>
            <a:ext cx="1817838" cy="468033"/>
          </a:xfrm>
          <a:prstGeom prst="rect">
            <a:avLst/>
          </a:prstGeom>
        </p:spPr>
      </p:pic>
      <p:pic>
        <p:nvPicPr>
          <p:cNvPr id="34" name="Picture 3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8302" y="4511635"/>
            <a:ext cx="1103573" cy="254671"/>
          </a:xfrm>
          <a:prstGeom prst="rect">
            <a:avLst/>
          </a:prstGeom>
        </p:spPr>
      </p:pic>
      <p:pic>
        <p:nvPicPr>
          <p:cNvPr id="35" name="Picture 3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832359" y="4533583"/>
            <a:ext cx="921279" cy="153547"/>
          </a:xfrm>
          <a:prstGeom prst="rect">
            <a:avLst/>
          </a:prstGeom>
        </p:spPr>
      </p:pic>
    </p:spTree>
    <p:extLst>
      <p:ext uri="{BB962C8B-B14F-4D97-AF65-F5344CB8AC3E}">
        <p14:creationId xmlns:p14="http://schemas.microsoft.com/office/powerpoint/2010/main" val="3517837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phic and Text">
    <p:spTree>
      <p:nvGrpSpPr>
        <p:cNvPr id="1" name=""/>
        <p:cNvGrpSpPr/>
        <p:nvPr/>
      </p:nvGrpSpPr>
      <p:grpSpPr>
        <a:xfrm>
          <a:off x="0" y="0"/>
          <a:ext cx="0" cy="0"/>
          <a:chOff x="0" y="0"/>
          <a:chExt cx="0" cy="0"/>
        </a:xfrm>
      </p:grpSpPr>
      <p:sp>
        <p:nvSpPr>
          <p:cNvPr id="17" name="Text Placeholder 13"/>
          <p:cNvSpPr>
            <a:spLocks noGrp="1"/>
          </p:cNvSpPr>
          <p:nvPr>
            <p:ph type="body" sz="quarter" idx="20"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0" name="Content Placeholder 9"/>
          <p:cNvSpPr>
            <a:spLocks noGrp="1"/>
          </p:cNvSpPr>
          <p:nvPr>
            <p:ph sz="quarter" idx="18" hasCustomPrompt="1"/>
          </p:nvPr>
        </p:nvSpPr>
        <p:spPr>
          <a:xfrm>
            <a:off x="457200" y="1830388"/>
            <a:ext cx="4633913"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p>
        </p:txBody>
      </p:sp>
      <p:sp>
        <p:nvSpPr>
          <p:cNvPr id="24" name="Text Placeholder 24"/>
          <p:cNvSpPr>
            <a:spLocks noGrp="1"/>
          </p:cNvSpPr>
          <p:nvPr>
            <p:ph type="body" sz="quarter" idx="29" hasCustomPrompt="1"/>
          </p:nvPr>
        </p:nvSpPr>
        <p:spPr>
          <a:xfrm>
            <a:off x="524351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5" name="Text Placeholder 21"/>
          <p:cNvSpPr>
            <a:spLocks noGrp="1"/>
          </p:cNvSpPr>
          <p:nvPr>
            <p:ph type="body" sz="quarter" idx="30" hasCustomPrompt="1"/>
          </p:nvPr>
        </p:nvSpPr>
        <p:spPr>
          <a:xfrm>
            <a:off x="5243513" y="2047595"/>
            <a:ext cx="2241550" cy="1276630"/>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2"/>
          <p:cNvSpPr>
            <a:spLocks noGrp="1"/>
          </p:cNvSpPr>
          <p:nvPr>
            <p:ph type="body" sz="quarter" idx="24" hasCustomPrompt="1"/>
          </p:nvPr>
        </p:nvSpPr>
        <p:spPr>
          <a:xfrm>
            <a:off x="5243514" y="3476626"/>
            <a:ext cx="1044574" cy="1023938"/>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73140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phic and Quote">
    <p:spTree>
      <p:nvGrpSpPr>
        <p:cNvPr id="1" name=""/>
        <p:cNvGrpSpPr/>
        <p:nvPr/>
      </p:nvGrpSpPr>
      <p:grpSpPr>
        <a:xfrm>
          <a:off x="0" y="0"/>
          <a:ext cx="0" cy="0"/>
          <a:chOff x="0" y="0"/>
          <a:chExt cx="0" cy="0"/>
        </a:xfrm>
      </p:grpSpPr>
      <p:sp>
        <p:nvSpPr>
          <p:cNvPr id="15"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7" name="Title 16"/>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9" name="Content Placeholder 9"/>
          <p:cNvSpPr>
            <a:spLocks noGrp="1"/>
          </p:cNvSpPr>
          <p:nvPr>
            <p:ph sz="quarter" idx="18" hasCustomPrompt="1"/>
          </p:nvPr>
        </p:nvSpPr>
        <p:spPr>
          <a:xfrm>
            <a:off x="2849563" y="1830388"/>
            <a:ext cx="4633913" cy="2670175"/>
          </a:xfrm>
          <a:solidFill>
            <a:schemeClr val="accent3"/>
          </a:solidFill>
        </p:spPr>
        <p:txBody>
          <a:bodyPr anchor="ctr" anchorCtr="0">
            <a:normAutofit/>
          </a:bodyPr>
          <a:lstStyle>
            <a:lvl1pPr marL="0" indent="0" algn="ctr">
              <a:buNone/>
              <a:defRPr sz="1400" baseline="0">
                <a:solidFill>
                  <a:schemeClr val="tx2"/>
                </a:solidFill>
              </a:defRPr>
            </a:lvl1pPr>
          </a:lstStyle>
          <a:p>
            <a:pPr lvl="0"/>
            <a:r>
              <a:rPr lang="en-US" dirty="0" smtClean="0"/>
              <a:t>Click to place graphic/photo</a:t>
            </a:r>
            <a:endParaRPr lang="en-US" dirty="0"/>
          </a:p>
        </p:txBody>
      </p:sp>
      <p:sp>
        <p:nvSpPr>
          <p:cNvPr id="21" name="Text Placeholder 2"/>
          <p:cNvSpPr>
            <a:spLocks noGrp="1"/>
          </p:cNvSpPr>
          <p:nvPr>
            <p:ph type="body" sz="quarter" idx="29" hasCustomPrompt="1"/>
          </p:nvPr>
        </p:nvSpPr>
        <p:spPr>
          <a:xfrm>
            <a:off x="457200" y="1768475"/>
            <a:ext cx="2241550" cy="2732087"/>
          </a:xfrm>
        </p:spPr>
        <p:txBody>
          <a:bodyPr/>
          <a:lstStyle>
            <a:lvl1pPr marL="0" indent="0">
              <a:lnSpc>
                <a:spcPct val="105000"/>
              </a:lnSpc>
              <a:buNone/>
              <a:defRPr sz="2400">
                <a:solidFill>
                  <a:schemeClr val="tx2"/>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
          <p:cNvSpPr>
            <a:spLocks noGrp="1"/>
          </p:cNvSpPr>
          <p:nvPr>
            <p:ph type="body" sz="quarter" idx="24" hasCustomPrompt="1"/>
          </p:nvPr>
        </p:nvSpPr>
        <p:spPr>
          <a:xfrm>
            <a:off x="7642225" y="1830388"/>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66746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8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id Highlight Top">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400300"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400300"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685800" indent="0">
              <a:lnSpc>
                <a:spcPct val="105000"/>
              </a:lnSpc>
              <a:buNone/>
              <a:defRPr>
                <a:solidFill>
                  <a:schemeClr val="bg1"/>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308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id Highlight Middle">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4" y="2281742"/>
            <a:ext cx="2403476"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49" y="2281742"/>
            <a:ext cx="2403476"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5350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id Highlight Bottom">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4" y="3356921"/>
            <a:ext cx="2403475"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685800" indent="0">
              <a:lnSpc>
                <a:spcPct val="105000"/>
              </a:lnSpc>
              <a:buNone/>
              <a:defRPr>
                <a:solidFill>
                  <a:schemeClr val="bg1"/>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49" y="3356921"/>
            <a:ext cx="2403475"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437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id With Text">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24" name="Text Placeholder 24"/>
          <p:cNvSpPr>
            <a:spLocks noGrp="1"/>
          </p:cNvSpPr>
          <p:nvPr>
            <p:ph type="body" sz="quarter" idx="25" hasCustomPrompt="1"/>
          </p:nvPr>
        </p:nvSpPr>
        <p:spPr>
          <a:xfrm>
            <a:off x="1649413"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5" name="Text Placeholder 21"/>
          <p:cNvSpPr>
            <a:spLocks noGrp="1"/>
          </p:cNvSpPr>
          <p:nvPr>
            <p:ph type="body" sz="quarter" idx="26" hasCustomPrompt="1"/>
          </p:nvPr>
        </p:nvSpPr>
        <p:spPr>
          <a:xfrm>
            <a:off x="1649413"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7"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8"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9"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1007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179206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Graphics">
    <p:spTree>
      <p:nvGrpSpPr>
        <p:cNvPr id="1" name=""/>
        <p:cNvGrpSpPr/>
        <p:nvPr/>
      </p:nvGrpSpPr>
      <p:grpSpPr>
        <a:xfrm>
          <a:off x="0" y="0"/>
          <a:ext cx="0" cy="0"/>
          <a:chOff x="0" y="0"/>
          <a:chExt cx="0" cy="0"/>
        </a:xfrm>
      </p:grpSpPr>
      <p:sp>
        <p:nvSpPr>
          <p:cNvPr id="22" name="Content Placeholder 9"/>
          <p:cNvSpPr>
            <a:spLocks noGrp="1"/>
          </p:cNvSpPr>
          <p:nvPr>
            <p:ph sz="quarter" idx="18" hasCustomPrompt="1"/>
          </p:nvPr>
        </p:nvSpPr>
        <p:spPr>
          <a:xfrm>
            <a:off x="457200" y="466726"/>
            <a:ext cx="3433763" cy="403383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3" name="Content Placeholder 9"/>
          <p:cNvSpPr>
            <a:spLocks noGrp="1"/>
          </p:cNvSpPr>
          <p:nvPr>
            <p:ph sz="quarter" idx="30" hasCustomPrompt="1"/>
          </p:nvPr>
        </p:nvSpPr>
        <p:spPr>
          <a:xfrm>
            <a:off x="4051301" y="466726"/>
            <a:ext cx="2243138" cy="1363662"/>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4" name="Content Placeholder 9"/>
          <p:cNvSpPr>
            <a:spLocks noGrp="1"/>
          </p:cNvSpPr>
          <p:nvPr>
            <p:ph sz="quarter" idx="31" hasCustomPrompt="1"/>
          </p:nvPr>
        </p:nvSpPr>
        <p:spPr>
          <a:xfrm>
            <a:off x="6443662" y="466726"/>
            <a:ext cx="2243138" cy="1363662"/>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6" name="Content Placeholder 9"/>
          <p:cNvSpPr>
            <a:spLocks noGrp="1"/>
          </p:cNvSpPr>
          <p:nvPr>
            <p:ph sz="quarter" idx="32" hasCustomPrompt="1"/>
          </p:nvPr>
        </p:nvSpPr>
        <p:spPr>
          <a:xfrm>
            <a:off x="4051300" y="1985836"/>
            <a:ext cx="4635500" cy="251472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181137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Graphics">
    <p:spTree>
      <p:nvGrpSpPr>
        <p:cNvPr id="1" name=""/>
        <p:cNvGrpSpPr/>
        <p:nvPr/>
      </p:nvGrpSpPr>
      <p:grpSpPr>
        <a:xfrm>
          <a:off x="0" y="0"/>
          <a:ext cx="0" cy="0"/>
          <a:chOff x="0" y="0"/>
          <a:chExt cx="0" cy="0"/>
        </a:xfrm>
      </p:grpSpPr>
      <p:sp>
        <p:nvSpPr>
          <p:cNvPr id="24" name="Content Placeholder 9"/>
          <p:cNvSpPr>
            <a:spLocks noGrp="1"/>
          </p:cNvSpPr>
          <p:nvPr>
            <p:ph sz="quarter" idx="18" hasCustomPrompt="1"/>
          </p:nvPr>
        </p:nvSpPr>
        <p:spPr>
          <a:xfrm>
            <a:off x="457200" y="466726"/>
            <a:ext cx="4633913" cy="403383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5" name="Content Placeholder 9"/>
          <p:cNvSpPr>
            <a:spLocks noGrp="1"/>
          </p:cNvSpPr>
          <p:nvPr>
            <p:ph sz="quarter" idx="29" hasCustomPrompt="1"/>
          </p:nvPr>
        </p:nvSpPr>
        <p:spPr>
          <a:xfrm>
            <a:off x="5249863"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6" name="Content Placeholder 9"/>
          <p:cNvSpPr>
            <a:spLocks noGrp="1"/>
          </p:cNvSpPr>
          <p:nvPr>
            <p:ph sz="quarter" idx="30" hasCustomPrompt="1"/>
          </p:nvPr>
        </p:nvSpPr>
        <p:spPr>
          <a:xfrm>
            <a:off x="6446044"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7" name="Content Placeholder 9"/>
          <p:cNvSpPr>
            <a:spLocks noGrp="1"/>
          </p:cNvSpPr>
          <p:nvPr>
            <p:ph sz="quarter" idx="31" hasCustomPrompt="1"/>
          </p:nvPr>
        </p:nvSpPr>
        <p:spPr>
          <a:xfrm>
            <a:off x="7642225"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8" name="Content Placeholder 9"/>
          <p:cNvSpPr>
            <a:spLocks noGrp="1"/>
          </p:cNvSpPr>
          <p:nvPr>
            <p:ph sz="quarter" idx="32" hasCustomPrompt="1"/>
          </p:nvPr>
        </p:nvSpPr>
        <p:spPr>
          <a:xfrm>
            <a:off x="5249863" y="1830388"/>
            <a:ext cx="3436937"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416847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accent1"/>
        </a:solidFill>
        <a:effectLst/>
      </p:bgPr>
    </p:bg>
    <p:spTree>
      <p:nvGrpSpPr>
        <p:cNvPr id="1" name=""/>
        <p:cNvGrpSpPr/>
        <p:nvPr/>
      </p:nvGrpSpPr>
      <p:grpSpPr>
        <a:xfrm>
          <a:off x="0" y="0"/>
          <a:ext cx="0" cy="0"/>
          <a:chOff x="0" y="0"/>
          <a:chExt cx="0" cy="0"/>
        </a:xfrm>
      </p:grpSpPr>
      <p:pic>
        <p:nvPicPr>
          <p:cNvPr id="50" name="Picture 4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937" y="4365663"/>
            <a:ext cx="1817838" cy="468033"/>
          </a:xfrm>
          <a:prstGeom prst="rect">
            <a:avLst/>
          </a:prstGeom>
        </p:spPr>
      </p:pic>
      <p:pic>
        <p:nvPicPr>
          <p:cNvPr id="3074"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95" name="Rectangle 94"/>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
        <p:nvSpPr>
          <p:cNvPr id="77" name="Picture Placeholder 9"/>
          <p:cNvSpPr>
            <a:spLocks noGrp="1"/>
          </p:cNvSpPr>
          <p:nvPr>
            <p:ph type="pic" sz="quarter" idx="19" hasCustomPrompt="1"/>
          </p:nvPr>
        </p:nvSpPr>
        <p:spPr>
          <a:xfrm>
            <a:off x="5699126" y="1335088"/>
            <a:ext cx="1616075" cy="1607820"/>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063558"/>
            <a:ext cx="3352801" cy="1610592"/>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2579732"/>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6" name="Rectangle 5"/>
          <p:cNvSpPr/>
          <p:nvPr userDrawn="1"/>
        </p:nvSpPr>
        <p:spPr>
          <a:xfrm>
            <a:off x="7435850" y="4787177"/>
            <a:ext cx="1616076"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2" name="Rectangle 51"/>
          <p:cNvSpPr/>
          <p:nvPr userDrawn="1"/>
        </p:nvSpPr>
        <p:spPr>
          <a:xfrm>
            <a:off x="5699125" y="4787177"/>
            <a:ext cx="1616076"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3" name="Rectangle 52"/>
          <p:cNvSpPr/>
          <p:nvPr userDrawn="1"/>
        </p:nvSpPr>
        <p:spPr>
          <a:xfrm>
            <a:off x="7435851" y="1335088"/>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5" name="Rectangle 54"/>
          <p:cNvSpPr/>
          <p:nvPr userDrawn="1"/>
        </p:nvSpPr>
        <p:spPr>
          <a:xfrm>
            <a:off x="8304213" y="1335088"/>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8" name="Rectangle 57"/>
          <p:cNvSpPr/>
          <p:nvPr userDrawn="1"/>
        </p:nvSpPr>
        <p:spPr>
          <a:xfrm>
            <a:off x="5699126"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9" name="Rectangle 58"/>
          <p:cNvSpPr/>
          <p:nvPr userDrawn="1"/>
        </p:nvSpPr>
        <p:spPr>
          <a:xfrm>
            <a:off x="6567487"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0" name="Rectangle 79"/>
          <p:cNvSpPr/>
          <p:nvPr userDrawn="1"/>
        </p:nvSpPr>
        <p:spPr>
          <a:xfrm>
            <a:off x="7435851"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1" name="Rectangle 80"/>
          <p:cNvSpPr/>
          <p:nvPr userDrawn="1"/>
        </p:nvSpPr>
        <p:spPr>
          <a:xfrm>
            <a:off x="8304213"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2" name="Freeform 95"/>
          <p:cNvSpPr>
            <a:spLocks/>
          </p:cNvSpPr>
          <p:nvPr userDrawn="1"/>
        </p:nvSpPr>
        <p:spPr bwMode="black">
          <a:xfrm>
            <a:off x="6778434" y="677673"/>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3" name="Freeform 81"/>
          <p:cNvSpPr>
            <a:spLocks noEditPoints="1"/>
          </p:cNvSpPr>
          <p:nvPr userDrawn="1"/>
        </p:nvSpPr>
        <p:spPr bwMode="black">
          <a:xfrm>
            <a:off x="8492302" y="696761"/>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4" name="Freeform 116"/>
          <p:cNvSpPr>
            <a:spLocks noEditPoints="1"/>
          </p:cNvSpPr>
          <p:nvPr userDrawn="1"/>
        </p:nvSpPr>
        <p:spPr bwMode="black">
          <a:xfrm>
            <a:off x="7631430" y="69826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5" name="Freeform 12"/>
          <p:cNvSpPr>
            <a:spLocks noChangeAspect="1"/>
          </p:cNvSpPr>
          <p:nvPr userDrawn="1"/>
        </p:nvSpPr>
        <p:spPr bwMode="black">
          <a:xfrm>
            <a:off x="5936301"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86" name="Freeform 104"/>
          <p:cNvSpPr>
            <a:spLocks noEditPoints="1"/>
          </p:cNvSpPr>
          <p:nvPr userDrawn="1"/>
        </p:nvSpPr>
        <p:spPr bwMode="black">
          <a:xfrm>
            <a:off x="7610172" y="2377771"/>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7" name="Freeform 108"/>
          <p:cNvSpPr>
            <a:spLocks noEditPoints="1"/>
          </p:cNvSpPr>
          <p:nvPr userDrawn="1"/>
        </p:nvSpPr>
        <p:spPr bwMode="black">
          <a:xfrm>
            <a:off x="8505785" y="1515688"/>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8" name="Freeform 166"/>
          <p:cNvSpPr>
            <a:spLocks noEditPoints="1"/>
          </p:cNvSpPr>
          <p:nvPr userDrawn="1"/>
        </p:nvSpPr>
        <p:spPr bwMode="black">
          <a:xfrm>
            <a:off x="7610172" y="1515688"/>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6" name="Group 95"/>
          <p:cNvGrpSpPr/>
          <p:nvPr userDrawn="1"/>
        </p:nvGrpSpPr>
        <p:grpSpPr>
          <a:xfrm>
            <a:off x="8462414" y="2451927"/>
            <a:ext cx="431310" cy="234248"/>
            <a:chOff x="1506537" y="2403476"/>
            <a:chExt cx="4492626" cy="2439987"/>
          </a:xfrm>
        </p:grpSpPr>
        <p:sp>
          <p:nvSpPr>
            <p:cNvPr id="97"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34" name="Picture 3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8302" y="4511635"/>
            <a:ext cx="1103573" cy="254671"/>
          </a:xfrm>
          <a:prstGeom prst="rect">
            <a:avLst/>
          </a:prstGeom>
        </p:spPr>
      </p:pic>
      <p:pic>
        <p:nvPicPr>
          <p:cNvPr id="35" name="Picture 3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832359" y="4533583"/>
            <a:ext cx="921279" cy="153547"/>
          </a:xfrm>
          <a:prstGeom prst="rect">
            <a:avLst/>
          </a:prstGeom>
        </p:spPr>
      </p:pic>
    </p:spTree>
    <p:extLst>
      <p:ext uri="{BB962C8B-B14F-4D97-AF65-F5344CB8AC3E}">
        <p14:creationId xmlns:p14="http://schemas.microsoft.com/office/powerpoint/2010/main" val="424817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79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5580" y="4706815"/>
            <a:ext cx="983110" cy="253118"/>
          </a:xfrm>
          <a:prstGeom prst="rect">
            <a:avLst/>
          </a:prstGeom>
        </p:spPr>
      </p:pic>
      <p:sp>
        <p:nvSpPr>
          <p:cNvPr id="44" name="Title 43"/>
          <p:cNvSpPr>
            <a:spLocks noGrp="1"/>
          </p:cNvSpPr>
          <p:nvPr>
            <p:ph type="title" hasCustomPrompt="1"/>
          </p:nvPr>
        </p:nvSpPr>
        <p:spPr>
          <a:xfrm>
            <a:off x="457200" y="401955"/>
            <a:ext cx="8229600" cy="360548"/>
          </a:xfrm>
        </p:spPr>
        <p:txBody>
          <a:bodyPr/>
          <a:lstStyle>
            <a:lvl1pPr>
              <a:defRPr>
                <a:solidFill>
                  <a:schemeClr val="tx1"/>
                </a:solidFill>
              </a:defRPr>
            </a:lvl1pPr>
          </a:lstStyle>
          <a:p>
            <a:r>
              <a:rPr lang="en-US" dirty="0" smtClean="0"/>
              <a:t>Click to edit title</a:t>
            </a:r>
            <a:endParaRPr lang="en-US" dirty="0"/>
          </a:p>
        </p:txBody>
      </p:sp>
      <p:sp>
        <p:nvSpPr>
          <p:cNvPr id="50"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4"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5" name="Text Placeholder 2"/>
          <p:cNvSpPr>
            <a:spLocks noGrp="1"/>
          </p:cNvSpPr>
          <p:nvPr>
            <p:ph type="body" sz="quarter" idx="23" hasCustomPrompt="1"/>
          </p:nvPr>
        </p:nvSpPr>
        <p:spPr>
          <a:xfrm>
            <a:off x="4054475" y="1768475"/>
            <a:ext cx="4632325" cy="386469"/>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endParaRPr lang="en-US" dirty="0"/>
          </a:p>
        </p:txBody>
      </p:sp>
      <p:sp>
        <p:nvSpPr>
          <p:cNvPr id="76" name="Text Placeholder 2"/>
          <p:cNvSpPr>
            <a:spLocks noGrp="1"/>
          </p:cNvSpPr>
          <p:nvPr>
            <p:ph type="body" sz="quarter" idx="24" hasCustomPrompt="1"/>
          </p:nvPr>
        </p:nvSpPr>
        <p:spPr>
          <a:xfrm>
            <a:off x="4054475" y="2154944"/>
            <a:ext cx="4632325" cy="2345619"/>
          </a:xfrm>
        </p:spPr>
        <p:txBody>
          <a:bodyPr/>
          <a:lstStyle>
            <a:lvl1pPr marL="0" indent="0">
              <a:lnSpc>
                <a:spcPct val="125000"/>
              </a:lnSpc>
              <a:spcBef>
                <a:spcPts val="0"/>
              </a:spcBef>
              <a:buNone/>
              <a:defRPr sz="1200">
                <a:solidFill>
                  <a:schemeClr val="tx1"/>
                </a:solidFill>
              </a:defRPr>
            </a:lvl1pPr>
            <a:lvl2pPr marL="285750" indent="-114300">
              <a:buFont typeface="Arial" pitchFamily="34" charset="0"/>
              <a:buChar char="•"/>
              <a:defRPr sz="1200"/>
            </a:lvl2pPr>
            <a:lvl3pPr marL="457200" indent="-114300">
              <a:defRPr sz="1200"/>
            </a:lvl3pPr>
            <a:lvl4pPr marL="631825" indent="-114300">
              <a:defRPr sz="1200"/>
            </a:lvl4pPr>
            <a:lvl5pPr marL="800100" indent="-114300">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62331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pecial Content">
    <p:bg>
      <p:bgPr>
        <a:solidFill>
          <a:schemeClr val="accent1"/>
        </a:solidFill>
        <a:effectLst/>
      </p:bgPr>
    </p:bg>
    <p:spTree>
      <p:nvGrpSpPr>
        <p:cNvPr id="1" name=""/>
        <p:cNvGrpSpPr/>
        <p:nvPr/>
      </p:nvGrpSpPr>
      <p:grpSpPr>
        <a:xfrm>
          <a:off x="0" y="0"/>
          <a:ext cx="0" cy="0"/>
          <a:chOff x="0" y="0"/>
          <a:chExt cx="0" cy="0"/>
        </a:xfrm>
      </p:grpSpPr>
      <p:sp>
        <p:nvSpPr>
          <p:cNvPr id="28"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33" name="Title 32"/>
          <p:cNvSpPr>
            <a:spLocks noGrp="1"/>
          </p:cNvSpPr>
          <p:nvPr>
            <p:ph type="title" hasCustomPrompt="1"/>
          </p:nvPr>
        </p:nvSpPr>
        <p:spPr>
          <a:xfrm>
            <a:off x="457200" y="401955"/>
            <a:ext cx="8229600" cy="360548"/>
          </a:xfrm>
        </p:spPr>
        <p:txBody>
          <a:bodyPr/>
          <a:lstStyle>
            <a:lvl1pPr>
              <a:defRPr>
                <a:solidFill>
                  <a:schemeClr val="tx1"/>
                </a:solidFill>
              </a:defRPr>
            </a:lvl1pPr>
          </a:lstStyle>
          <a:p>
            <a:r>
              <a:rPr lang="en-US" dirty="0" smtClean="0"/>
              <a:t>Click to edit title</a:t>
            </a:r>
            <a:endParaRPr lang="en-US" dirty="0"/>
          </a:p>
        </p:txBody>
      </p:sp>
      <p:sp>
        <p:nvSpPr>
          <p:cNvPr id="53" name="Text Placeholder 2"/>
          <p:cNvSpPr>
            <a:spLocks noGrp="1"/>
          </p:cNvSpPr>
          <p:nvPr>
            <p:ph type="body" sz="quarter" idx="21" hasCustomPrompt="1"/>
          </p:nvPr>
        </p:nvSpPr>
        <p:spPr>
          <a:xfrm>
            <a:off x="457200" y="1768475"/>
            <a:ext cx="8229600" cy="2732087"/>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5580" y="4706815"/>
            <a:ext cx="983110" cy="253118"/>
          </a:xfrm>
          <a:prstGeom prst="rect">
            <a:avLst/>
          </a:prstGeom>
        </p:spPr>
      </p:pic>
    </p:spTree>
    <p:extLst>
      <p:ext uri="{BB962C8B-B14F-4D97-AF65-F5344CB8AC3E}">
        <p14:creationId xmlns:p14="http://schemas.microsoft.com/office/powerpoint/2010/main" val="2781218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457199" y="1767840"/>
            <a:ext cx="2242186" cy="360548"/>
          </a:xfrm>
        </p:spPr>
        <p:txBody>
          <a:bodyPr/>
          <a:lstStyle>
            <a:lvl1pPr>
              <a:defRPr baseline="0">
                <a:solidFill>
                  <a:schemeClr val="tx1"/>
                </a:solidFill>
              </a:defRPr>
            </a:lvl1pPr>
          </a:lstStyle>
          <a:p>
            <a:r>
              <a:rPr lang="en-US" dirty="0" smtClean="0"/>
              <a:t>Click to edit title</a:t>
            </a:r>
            <a:endParaRPr lang="en-US" dirty="0"/>
          </a:p>
        </p:txBody>
      </p:sp>
      <p:sp>
        <p:nvSpPr>
          <p:cNvPr id="52" name="Text Placeholder 8"/>
          <p:cNvSpPr>
            <a:spLocks noGrp="1"/>
          </p:cNvSpPr>
          <p:nvPr>
            <p:ph type="body" sz="quarter" idx="22" hasCustomPrompt="1"/>
          </p:nvPr>
        </p:nvSpPr>
        <p:spPr>
          <a:xfrm>
            <a:off x="457199"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
        <p:nvSpPr>
          <p:cNvPr id="54" name="Text Placeholder 21"/>
          <p:cNvSpPr>
            <a:spLocks noGrp="1"/>
          </p:cNvSpPr>
          <p:nvPr>
            <p:ph type="body" sz="quarter" idx="26" hasCustomPrompt="1"/>
          </p:nvPr>
        </p:nvSpPr>
        <p:spPr>
          <a:xfrm>
            <a:off x="4050823" y="1767840"/>
            <a:ext cx="3439001"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5580" y="4706815"/>
            <a:ext cx="983110" cy="253118"/>
          </a:xfrm>
          <a:prstGeom prst="rect">
            <a:avLst/>
          </a:prstGeom>
        </p:spPr>
      </p:pic>
    </p:spTree>
    <p:extLst>
      <p:ext uri="{BB962C8B-B14F-4D97-AF65-F5344CB8AC3E}">
        <p14:creationId xmlns:p14="http://schemas.microsoft.com/office/powerpoint/2010/main" val="1579246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Photo Right">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457199" y="1767840"/>
            <a:ext cx="2242186" cy="360548"/>
          </a:xfrm>
        </p:spPr>
        <p:txBody>
          <a:bodyPr/>
          <a:lstStyle>
            <a:lvl1pPr>
              <a:defRPr>
                <a:solidFill>
                  <a:schemeClr val="tx1"/>
                </a:solidFill>
              </a:defRPr>
            </a:lvl1pPr>
          </a:lstStyle>
          <a:p>
            <a:r>
              <a:rPr lang="en-US" dirty="0" smtClean="0"/>
              <a:t>Click to edit title</a:t>
            </a:r>
            <a:endParaRPr lang="en-US" dirty="0"/>
          </a:p>
        </p:txBody>
      </p:sp>
      <p:sp>
        <p:nvSpPr>
          <p:cNvPr id="27" name="Picture Placeholder 9"/>
          <p:cNvSpPr>
            <a:spLocks noGrp="1"/>
          </p:cNvSpPr>
          <p:nvPr>
            <p:ph type="pic" sz="quarter" idx="18" hasCustomPrompt="1"/>
          </p:nvPr>
        </p:nvSpPr>
        <p:spPr>
          <a:xfrm>
            <a:off x="5248275" y="0"/>
            <a:ext cx="3895725"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49" name="Text Placeholder 8"/>
          <p:cNvSpPr>
            <a:spLocks noGrp="1"/>
          </p:cNvSpPr>
          <p:nvPr>
            <p:ph type="body" sz="quarter" idx="22" hasCustomPrompt="1"/>
          </p:nvPr>
        </p:nvSpPr>
        <p:spPr>
          <a:xfrm>
            <a:off x="457199"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5580" y="4706815"/>
            <a:ext cx="983110" cy="253118"/>
          </a:xfrm>
          <a:prstGeom prst="rect">
            <a:avLst/>
          </a:prstGeom>
        </p:spPr>
      </p:pic>
    </p:spTree>
    <p:extLst>
      <p:ext uri="{BB962C8B-B14F-4D97-AF65-F5344CB8AC3E}">
        <p14:creationId xmlns:p14="http://schemas.microsoft.com/office/powerpoint/2010/main" val="223124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Photo Righ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5248275" y="0"/>
            <a:ext cx="3895725"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7" name="Title 6"/>
          <p:cNvSpPr>
            <a:spLocks noGrp="1"/>
          </p:cNvSpPr>
          <p:nvPr>
            <p:ph type="title" hasCustomPrompt="1"/>
          </p:nvPr>
        </p:nvSpPr>
        <p:spPr>
          <a:xfrm>
            <a:off x="457200" y="401955"/>
            <a:ext cx="2242185" cy="360548"/>
          </a:xfrm>
        </p:spPr>
        <p:txBody>
          <a:bodyPr/>
          <a:lstStyle>
            <a:lvl1pPr>
              <a:defRPr>
                <a:solidFill>
                  <a:schemeClr val="tx1"/>
                </a:solidFill>
              </a:defRPr>
            </a:lvl1pPr>
          </a:lstStyle>
          <a:p>
            <a:r>
              <a:rPr lang="en-US" dirty="0" smtClean="0"/>
              <a:t>Click to edit title</a:t>
            </a:r>
            <a:endParaRPr lang="en-US" dirty="0"/>
          </a:p>
        </p:txBody>
      </p:sp>
      <p:sp>
        <p:nvSpPr>
          <p:cNvPr id="70" name="Text Placeholder 21"/>
          <p:cNvSpPr>
            <a:spLocks noGrp="1"/>
          </p:cNvSpPr>
          <p:nvPr>
            <p:ph type="body" sz="quarter" idx="26" hasCustomPrompt="1"/>
          </p:nvPr>
        </p:nvSpPr>
        <p:spPr>
          <a:xfrm>
            <a:off x="457201" y="1767840"/>
            <a:ext cx="2241549"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5580" y="4706815"/>
            <a:ext cx="983110" cy="253118"/>
          </a:xfrm>
          <a:prstGeom prst="rect">
            <a:avLst/>
          </a:prstGeom>
        </p:spPr>
      </p:pic>
    </p:spTree>
    <p:extLst>
      <p:ext uri="{BB962C8B-B14F-4D97-AF65-F5344CB8AC3E}">
        <p14:creationId xmlns:p14="http://schemas.microsoft.com/office/powerpoint/2010/main" val="573279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Photo Left">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5248276" y="1767840"/>
            <a:ext cx="2236788" cy="360548"/>
          </a:xfrm>
        </p:spPr>
        <p:txBody>
          <a:bodyPr/>
          <a:lstStyle>
            <a:lvl1pPr>
              <a:defRPr>
                <a:solidFill>
                  <a:schemeClr val="tx1"/>
                </a:solidFill>
              </a:defRPr>
            </a:lvl1pPr>
          </a:lstStyle>
          <a:p>
            <a:r>
              <a:rPr lang="en-US" dirty="0" smtClean="0"/>
              <a:t>Click to edit title</a:t>
            </a:r>
            <a:endParaRPr lang="en-US" dirty="0"/>
          </a:p>
        </p:txBody>
      </p:sp>
      <p:sp>
        <p:nvSpPr>
          <p:cNvPr id="30" name="Text Placeholder 8"/>
          <p:cNvSpPr>
            <a:spLocks noGrp="1"/>
          </p:cNvSpPr>
          <p:nvPr>
            <p:ph type="body" sz="quarter" idx="17" hasCustomPrompt="1"/>
          </p:nvPr>
        </p:nvSpPr>
        <p:spPr>
          <a:xfrm>
            <a:off x="5248276"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
        <p:nvSpPr>
          <p:cNvPr id="27" name="Picture Placeholder 9"/>
          <p:cNvSpPr>
            <a:spLocks noGrp="1"/>
          </p:cNvSpPr>
          <p:nvPr>
            <p:ph type="pic" sz="quarter" idx="18" hasCustomPrompt="1"/>
          </p:nvPr>
        </p:nvSpPr>
        <p:spPr>
          <a:xfrm>
            <a:off x="0" y="0"/>
            <a:ext cx="5094923"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70" name="Text Placeholder 21"/>
          <p:cNvSpPr>
            <a:spLocks noGrp="1"/>
          </p:cNvSpPr>
          <p:nvPr>
            <p:ph type="body" sz="quarter" idx="26" hasCustomPrompt="1"/>
          </p:nvPr>
        </p:nvSpPr>
        <p:spPr>
          <a:xfrm>
            <a:off x="5248276" y="2819400"/>
            <a:ext cx="2241548" cy="168116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5580" y="4706815"/>
            <a:ext cx="983110" cy="253118"/>
          </a:xfrm>
          <a:prstGeom prst="rect">
            <a:avLst/>
          </a:prstGeom>
        </p:spPr>
      </p:pic>
    </p:spTree>
    <p:extLst>
      <p:ext uri="{BB962C8B-B14F-4D97-AF65-F5344CB8AC3E}">
        <p14:creationId xmlns:p14="http://schemas.microsoft.com/office/powerpoint/2010/main" val="3024881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Photo Lef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0" y="0"/>
            <a:ext cx="5094923"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7" name="Title 6"/>
          <p:cNvSpPr>
            <a:spLocks noGrp="1"/>
          </p:cNvSpPr>
          <p:nvPr>
            <p:ph type="title" hasCustomPrompt="1"/>
          </p:nvPr>
        </p:nvSpPr>
        <p:spPr>
          <a:xfrm>
            <a:off x="5248274" y="401955"/>
            <a:ext cx="2242185" cy="360548"/>
          </a:xfrm>
        </p:spPr>
        <p:txBody>
          <a:bodyPr/>
          <a:lstStyle>
            <a:lvl1pPr>
              <a:defRPr>
                <a:solidFill>
                  <a:schemeClr val="tx1"/>
                </a:solidFill>
              </a:defRPr>
            </a:lvl1pPr>
          </a:lstStyle>
          <a:p>
            <a:r>
              <a:rPr lang="en-US" dirty="0" smtClean="0"/>
              <a:t>Click to edit title</a:t>
            </a:r>
            <a:endParaRPr lang="en-US" dirty="0"/>
          </a:p>
        </p:txBody>
      </p:sp>
      <p:sp>
        <p:nvSpPr>
          <p:cNvPr id="63" name="Text Placeholder 21"/>
          <p:cNvSpPr>
            <a:spLocks noGrp="1"/>
          </p:cNvSpPr>
          <p:nvPr>
            <p:ph type="body" sz="quarter" idx="26" hasCustomPrompt="1"/>
          </p:nvPr>
        </p:nvSpPr>
        <p:spPr>
          <a:xfrm>
            <a:off x="5243514" y="1767840"/>
            <a:ext cx="2241549"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5580" y="4706815"/>
            <a:ext cx="983110" cy="253118"/>
          </a:xfrm>
          <a:prstGeom prst="rect">
            <a:avLst/>
          </a:prstGeom>
        </p:spPr>
      </p:pic>
    </p:spTree>
    <p:extLst>
      <p:ext uri="{BB962C8B-B14F-4D97-AF65-F5344CB8AC3E}">
        <p14:creationId xmlns:p14="http://schemas.microsoft.com/office/powerpoint/2010/main" val="3692716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Quot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819400"/>
            <a:ext cx="3428366" cy="360548"/>
          </a:xfrm>
        </p:spPr>
        <p:txBody>
          <a:bodyPr/>
          <a:lstStyle>
            <a:lvl1pPr>
              <a:defRPr baseline="0">
                <a:solidFill>
                  <a:schemeClr val="tx1"/>
                </a:solidFill>
              </a:defRPr>
            </a:lvl1pPr>
          </a:lstStyle>
          <a:p>
            <a:r>
              <a:rPr lang="en-US" dirty="0" smtClean="0"/>
              <a:t>Click to edit title</a:t>
            </a:r>
            <a:endParaRPr lang="en-US" dirty="0"/>
          </a:p>
        </p:txBody>
      </p:sp>
      <p:sp>
        <p:nvSpPr>
          <p:cNvPr id="28" name="Picture Placeholder 9"/>
          <p:cNvSpPr>
            <a:spLocks noGrp="1"/>
          </p:cNvSpPr>
          <p:nvPr>
            <p:ph type="pic" sz="quarter" idx="17" hasCustomPrompt="1"/>
          </p:nvPr>
        </p:nvSpPr>
        <p:spPr>
          <a:xfrm>
            <a:off x="795" y="0"/>
            <a:ext cx="9143206" cy="182118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5580" y="4706815"/>
            <a:ext cx="983110" cy="253118"/>
          </a:xfrm>
          <a:prstGeom prst="rect">
            <a:avLst/>
          </a:prstGeom>
        </p:spPr>
      </p:pic>
    </p:spTree>
    <p:extLst>
      <p:ext uri="{BB962C8B-B14F-4D97-AF65-F5344CB8AC3E}">
        <p14:creationId xmlns:p14="http://schemas.microsoft.com/office/powerpoint/2010/main" val="4007882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egal">
    <p:bg>
      <p:bgPr>
        <a:solidFill>
          <a:schemeClr val="accent1"/>
        </a:solidFill>
        <a:effectLst/>
      </p:bgPr>
    </p:bg>
    <p:spTree>
      <p:nvGrpSpPr>
        <p:cNvPr id="1" name=""/>
        <p:cNvGrpSpPr/>
        <p:nvPr/>
      </p:nvGrpSpPr>
      <p:grpSpPr>
        <a:xfrm>
          <a:off x="0" y="0"/>
          <a:ext cx="0" cy="0"/>
          <a:chOff x="0" y="0"/>
          <a:chExt cx="0" cy="0"/>
        </a:xfrm>
      </p:grpSpPr>
      <p:sp>
        <p:nvSpPr>
          <p:cNvPr id="7" name="TextBox 6"/>
          <p:cNvSpPr txBox="1"/>
          <p:nvPr userDrawn="1"/>
        </p:nvSpPr>
        <p:spPr>
          <a:xfrm>
            <a:off x="457201" y="1793396"/>
            <a:ext cx="4610099" cy="864079"/>
          </a:xfrm>
          <a:prstGeom prst="rect">
            <a:avLst/>
          </a:prstGeom>
          <a:noFill/>
        </p:spPr>
        <p:txBody>
          <a:bodyPr wrap="square" lIns="0" tIns="0" rIns="0" bIns="0" numCol="2" spcCol="182880" rtlCol="0" anchor="t" anchorCtr="0">
            <a:noAutofit/>
          </a:bodyPr>
          <a:lstStyle/>
          <a:p>
            <a:pPr>
              <a:lnSpc>
                <a:spcPct val="120000"/>
              </a:lnSpc>
              <a:spcBef>
                <a:spcPts val="600"/>
              </a:spcBef>
            </a:pPr>
            <a:r>
              <a:rPr lang="en-US" sz="820" dirty="0" smtClean="0">
                <a:solidFill>
                  <a:srgbClr val="FFFFFF"/>
                </a:solidFill>
              </a:rPr>
              <a:t>The information herein is for informational purposes only an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endParaRPr lang="en-US" sz="820" cap="all" dirty="0">
              <a:solidFill>
                <a:srgbClr val="FFFFFF"/>
              </a:solidFill>
            </a:endParaRPr>
          </a:p>
        </p:txBody>
      </p:sp>
      <p:sp>
        <p:nvSpPr>
          <p:cNvPr id="49" name="TextBox 48"/>
          <p:cNvSpPr txBox="1"/>
          <p:nvPr userDrawn="1"/>
        </p:nvSpPr>
        <p:spPr>
          <a:xfrm>
            <a:off x="457200" y="4669932"/>
            <a:ext cx="7048501" cy="241605"/>
          </a:xfrm>
          <a:prstGeom prst="rect">
            <a:avLst/>
          </a:prstGeom>
          <a:noFill/>
        </p:spPr>
        <p:txBody>
          <a:bodyPr wrap="square" lIns="0" tIns="0" rIns="0" bIns="0" rtlCol="0" anchor="b" anchorCtr="0">
            <a:spAutoFit/>
          </a:bodyPr>
          <a:lstStyle/>
          <a:p>
            <a:pPr>
              <a:lnSpc>
                <a:spcPct val="125000"/>
              </a:lnSpc>
              <a:spcBef>
                <a:spcPts val="0"/>
              </a:spcBef>
            </a:pPr>
            <a:r>
              <a:rPr lang="en-US" sz="628" baseline="0" dirty="0" smtClean="0">
                <a:solidFill>
                  <a:srgbClr val="FFFFFF"/>
                </a:solidFill>
              </a:rPr>
              <a:t>© 2012 </a:t>
            </a:r>
            <a:r>
              <a:rPr lang="en-US" sz="628" baseline="0" dirty="0">
                <a:solidFill>
                  <a:srgbClr val="FFFFFF"/>
                </a:solidFill>
              </a:rPr>
              <a:t>Microsoft Corporation. </a:t>
            </a:r>
          </a:p>
          <a:p>
            <a:pPr>
              <a:lnSpc>
                <a:spcPct val="125000"/>
              </a:lnSpc>
              <a:spcBef>
                <a:spcPts val="0"/>
              </a:spcBef>
            </a:pPr>
            <a:r>
              <a:rPr lang="en-US" sz="628" baseline="0" dirty="0">
                <a:solidFill>
                  <a:srgbClr val="FFFFFF"/>
                </a:solidFill>
              </a:rPr>
              <a:t>All rights reserved. Microsoft, Windows, Windows Vista and other product names are or may be registered trademarks and/or trademarks in the U.S. and/or other countries.</a:t>
            </a:r>
          </a:p>
        </p:txBody>
      </p:sp>
      <p:sp>
        <p:nvSpPr>
          <p:cNvPr id="48" name="Freeform 32"/>
          <p:cNvSpPr>
            <a:spLocks noEditPoints="1"/>
          </p:cNvSpPr>
          <p:nvPr userDrawn="1"/>
        </p:nvSpPr>
        <p:spPr bwMode="auto">
          <a:xfrm>
            <a:off x="8065295" y="4786185"/>
            <a:ext cx="621505" cy="100915"/>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a:defRPr/>
            </a:pPr>
            <a:endParaRPr lang="en-US" kern="0">
              <a:solidFill>
                <a:sysClr val="windowText" lastClr="000000"/>
              </a:solidFill>
            </a:endParaRPr>
          </a:p>
        </p:txBody>
      </p:sp>
      <p:sp>
        <p:nvSpPr>
          <p:cNvPr id="27" name="TextBox 26"/>
          <p:cNvSpPr txBox="1"/>
          <p:nvPr userDrawn="1"/>
        </p:nvSpPr>
        <p:spPr>
          <a:xfrm>
            <a:off x="457201" y="2702081"/>
            <a:ext cx="4610099" cy="297261"/>
          </a:xfrm>
          <a:prstGeom prst="rect">
            <a:avLst/>
          </a:prstGeom>
          <a:noFill/>
        </p:spPr>
        <p:txBody>
          <a:bodyPr wrap="square" lIns="0" tIns="0" rIns="0" bIns="0" numCol="1" spcCol="182880" rtlCol="0" anchor="t" anchorCtr="0">
            <a:spAutoFit/>
          </a:bodyPr>
          <a:lstStyle/>
          <a:p>
            <a:pPr>
              <a:lnSpc>
                <a:spcPct val="120000"/>
              </a:lnSpc>
              <a:spcBef>
                <a:spcPts val="600"/>
              </a:spcBef>
            </a:pPr>
            <a:r>
              <a:rPr lang="en-US" sz="805" cap="all" dirty="0" smtClean="0">
                <a:solidFill>
                  <a:srgbClr val="FFFFFF"/>
                </a:solidFill>
              </a:rPr>
              <a:t>Microsoft </a:t>
            </a:r>
            <a:r>
              <a:rPr lang="en-US" sz="805" cap="all" dirty="0">
                <a:solidFill>
                  <a:srgbClr val="FFFFFF"/>
                </a:solidFill>
              </a:rPr>
              <a:t>makes no warranties, express, implied or statutory, as to the information in this presentation.</a:t>
            </a:r>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1037" y="253454"/>
            <a:ext cx="3011758" cy="775427"/>
          </a:xfrm>
          <a:prstGeom prst="rect">
            <a:avLst/>
          </a:prstGeom>
        </p:spPr>
      </p:pic>
    </p:spTree>
    <p:extLst>
      <p:ext uri="{BB962C8B-B14F-4D97-AF65-F5344CB8AC3E}">
        <p14:creationId xmlns:p14="http://schemas.microsoft.com/office/powerpoint/2010/main" val="1431377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31" name="Rectangle 30"/>
          <p:cNvSpPr/>
          <p:nvPr userDrawn="1"/>
        </p:nvSpPr>
        <p:spPr>
          <a:xfrm>
            <a:off x="5699125"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2" name="Rectangle 31"/>
          <p:cNvSpPr/>
          <p:nvPr userDrawn="1"/>
        </p:nvSpPr>
        <p:spPr>
          <a:xfrm>
            <a:off x="6567487"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3" name="Rectangle 32"/>
          <p:cNvSpPr/>
          <p:nvPr userDrawn="1"/>
        </p:nvSpPr>
        <p:spPr>
          <a:xfrm>
            <a:off x="5699125"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4" name="Rectangle 33"/>
          <p:cNvSpPr/>
          <p:nvPr userDrawn="1"/>
        </p:nvSpPr>
        <p:spPr>
          <a:xfrm>
            <a:off x="6567487"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6" name="Rectangle 35"/>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7" name="Rectangle 36"/>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8" name="Rectangle 37"/>
          <p:cNvSpPr/>
          <p:nvPr userDrawn="1"/>
        </p:nvSpPr>
        <p:spPr>
          <a:xfrm>
            <a:off x="7435851"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9" name="Rectangle 38"/>
          <p:cNvSpPr/>
          <p:nvPr userDrawn="1"/>
        </p:nvSpPr>
        <p:spPr>
          <a:xfrm>
            <a:off x="8304213"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1" name="Freeform 95"/>
          <p:cNvSpPr>
            <a:spLocks/>
          </p:cNvSpPr>
          <p:nvPr userDrawn="1"/>
        </p:nvSpPr>
        <p:spPr bwMode="black">
          <a:xfrm>
            <a:off x="5910072" y="3274505"/>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Freeform 81"/>
          <p:cNvSpPr>
            <a:spLocks noEditPoints="1"/>
          </p:cNvSpPr>
          <p:nvPr userDrawn="1"/>
        </p:nvSpPr>
        <p:spPr bwMode="black">
          <a:xfrm>
            <a:off x="6755576" y="2425231"/>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116"/>
          <p:cNvSpPr>
            <a:spLocks noEditPoints="1"/>
          </p:cNvSpPr>
          <p:nvPr userDrawn="1"/>
        </p:nvSpPr>
        <p:spPr bwMode="black">
          <a:xfrm>
            <a:off x="7631430" y="242673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4" name="Freeform 12"/>
          <p:cNvSpPr>
            <a:spLocks noChangeAspect="1"/>
          </p:cNvSpPr>
          <p:nvPr userDrawn="1"/>
        </p:nvSpPr>
        <p:spPr bwMode="black">
          <a:xfrm>
            <a:off x="5936301" y="237918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45" name="Freeform 104"/>
          <p:cNvSpPr>
            <a:spLocks noEditPoints="1"/>
          </p:cNvSpPr>
          <p:nvPr userDrawn="1"/>
        </p:nvSpPr>
        <p:spPr bwMode="black">
          <a:xfrm>
            <a:off x="7610172" y="3237878"/>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6" name="Freeform 108"/>
          <p:cNvSpPr>
            <a:spLocks noEditPoints="1"/>
          </p:cNvSpPr>
          <p:nvPr userDrawn="1"/>
        </p:nvSpPr>
        <p:spPr bwMode="black">
          <a:xfrm>
            <a:off x="6769059" y="3244157"/>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7" name="Freeform 166"/>
          <p:cNvSpPr>
            <a:spLocks noEditPoints="1"/>
          </p:cNvSpPr>
          <p:nvPr userDrawn="1"/>
        </p:nvSpPr>
        <p:spPr bwMode="black">
          <a:xfrm>
            <a:off x="8478534" y="2375795"/>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8" name="Group 47"/>
          <p:cNvGrpSpPr/>
          <p:nvPr userDrawn="1"/>
        </p:nvGrpSpPr>
        <p:grpSpPr>
          <a:xfrm>
            <a:off x="8462414" y="3320289"/>
            <a:ext cx="431310" cy="234248"/>
            <a:chOff x="1506537" y="2403476"/>
            <a:chExt cx="4492626" cy="2439987"/>
          </a:xfrm>
        </p:grpSpPr>
        <p:sp>
          <p:nvSpPr>
            <p:cNvPr id="49"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56" name="Picture 5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5937" y="4365663"/>
            <a:ext cx="1817838" cy="468033"/>
          </a:xfrm>
          <a:prstGeom prst="rect">
            <a:avLst/>
          </a:prstGeom>
        </p:spPr>
      </p:pic>
      <p:pic>
        <p:nvPicPr>
          <p:cNvPr id="35" name="Picture 3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8302" y="4511635"/>
            <a:ext cx="1103573" cy="254671"/>
          </a:xfrm>
          <a:prstGeom prst="rect">
            <a:avLst/>
          </a:prstGeom>
        </p:spPr>
      </p:pic>
      <p:pic>
        <p:nvPicPr>
          <p:cNvPr id="40" name="Picture 3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832359" y="4533583"/>
            <a:ext cx="921279" cy="153547"/>
          </a:xfrm>
          <a:prstGeom prst="rect">
            <a:avLst/>
          </a:prstGeom>
        </p:spPr>
      </p:pic>
    </p:spTree>
    <p:extLst>
      <p:ext uri="{BB962C8B-B14F-4D97-AF65-F5344CB8AC3E}">
        <p14:creationId xmlns:p14="http://schemas.microsoft.com/office/powerpoint/2010/main" val="283661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240084793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title</a:t>
            </a:r>
            <a:endParaRPr lang="en-US" dirty="0"/>
          </a:p>
        </p:txBody>
      </p:sp>
      <p:sp>
        <p:nvSpPr>
          <p:cNvPr id="3" name="Content Placeholder 2"/>
          <p:cNvSpPr>
            <a:spLocks noGrp="1"/>
          </p:cNvSpPr>
          <p:nvPr>
            <p:ph idx="1"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8891117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2413" tIns="51206" rIns="102413" bIns="51206" rtlCol="0" anchor="ctr"/>
          <a:lstStyle/>
          <a:p>
            <a:pPr algn="ctr"/>
            <a:endParaRPr lang="en-US" spc="-105"/>
          </a:p>
        </p:txBody>
      </p:sp>
      <p:sp>
        <p:nvSpPr>
          <p:cNvPr id="2" name="Title 1"/>
          <p:cNvSpPr>
            <a:spLocks noGrp="1"/>
          </p:cNvSpPr>
          <p:nvPr>
            <p:ph type="title" hasCustomPrompt="1"/>
          </p:nvPr>
        </p:nvSpPr>
        <p:spPr>
          <a:xfrm>
            <a:off x="838200" y="622889"/>
            <a:ext cx="7467600" cy="3676266"/>
          </a:xfrm>
        </p:spPr>
        <p:txBody>
          <a:bodyPr anchor="ctr" anchorCtr="0">
            <a:noAutofit/>
          </a:bodyPr>
          <a:lstStyle>
            <a:lvl1pPr algn="l">
              <a:defRPr sz="6700" b="0" cap="none" spc="-105" baseline="0">
                <a:solidFill>
                  <a:srgbClr val="FFFFFF"/>
                </a:solidFill>
              </a:defRPr>
            </a:lvl1pPr>
          </a:lstStyle>
          <a:p>
            <a:r>
              <a:rPr lang="en-US" dirty="0" smtClean="0"/>
              <a:t>Click to edit section title</a:t>
            </a:r>
            <a:endParaRPr lang="en-US" dirty="0"/>
          </a:p>
        </p:txBody>
      </p:sp>
    </p:spTree>
    <p:extLst>
      <p:ext uri="{BB962C8B-B14F-4D97-AF65-F5344CB8AC3E}">
        <p14:creationId xmlns:p14="http://schemas.microsoft.com/office/powerpoint/2010/main" val="416379099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60548"/>
          </a:xfrm>
          <a:prstGeom prst="rect">
            <a:avLst/>
          </a:prstGeom>
        </p:spPr>
        <p:txBody>
          <a:bodyPr vert="horz" wrap="square" lIns="0" tIns="0" rIns="0" bIns="0" rtlCol="0" anchor="t" anchorCtr="0">
            <a:spAutoFit/>
          </a:bodyPr>
          <a:lstStyle>
            <a:lvl1pPr>
              <a:defRPr>
                <a:solidFill>
                  <a:schemeClr val="tx1"/>
                </a:solidFill>
              </a:defRPr>
            </a:lvl1pPr>
          </a:lstStyle>
          <a:p>
            <a:r>
              <a:rPr lang="en-US" dirty="0" smtClean="0"/>
              <a:t>Click to edit title</a:t>
            </a:r>
            <a:endParaRPr lang="en-US" dirty="0"/>
          </a:p>
        </p:txBody>
      </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2195194"/>
            <a:ext cx="3352801"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31" name="Rectangle 30"/>
          <p:cNvSpPr/>
          <p:nvPr userDrawn="1"/>
        </p:nvSpPr>
        <p:spPr>
          <a:xfrm>
            <a:off x="7435850"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2" name="Rectangle 31"/>
          <p:cNvSpPr/>
          <p:nvPr userDrawn="1"/>
        </p:nvSpPr>
        <p:spPr>
          <a:xfrm>
            <a:off x="5699125" y="4787177"/>
            <a:ext cx="747713"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3" name="Rectangle 32"/>
          <p:cNvSpPr/>
          <p:nvPr userDrawn="1"/>
        </p:nvSpPr>
        <p:spPr>
          <a:xfrm>
            <a:off x="5699125"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4" name="Rectangle 33"/>
          <p:cNvSpPr/>
          <p:nvPr userDrawn="1"/>
        </p:nvSpPr>
        <p:spPr>
          <a:xfrm>
            <a:off x="6567487"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5" name="Rectangle 34"/>
          <p:cNvSpPr/>
          <p:nvPr userDrawn="1"/>
        </p:nvSpPr>
        <p:spPr>
          <a:xfrm>
            <a:off x="7435851"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6" name="Rectangle 35"/>
          <p:cNvSpPr/>
          <p:nvPr userDrawn="1"/>
        </p:nvSpPr>
        <p:spPr>
          <a:xfrm>
            <a:off x="8304213"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9" name="Freeform 81"/>
          <p:cNvSpPr>
            <a:spLocks noEditPoints="1"/>
          </p:cNvSpPr>
          <p:nvPr userDrawn="1"/>
        </p:nvSpPr>
        <p:spPr bwMode="black">
          <a:xfrm>
            <a:off x="6755576" y="4164369"/>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0" name="Freeform 116"/>
          <p:cNvSpPr>
            <a:spLocks noEditPoints="1"/>
          </p:cNvSpPr>
          <p:nvPr userDrawn="1"/>
        </p:nvSpPr>
        <p:spPr bwMode="black">
          <a:xfrm>
            <a:off x="7631430" y="4165869"/>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12"/>
          <p:cNvSpPr>
            <a:spLocks noChangeAspect="1"/>
          </p:cNvSpPr>
          <p:nvPr userDrawn="1"/>
        </p:nvSpPr>
        <p:spPr bwMode="black">
          <a:xfrm>
            <a:off x="5936301" y="4118319"/>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44" name="Freeform 166"/>
          <p:cNvSpPr>
            <a:spLocks noEditPoints="1"/>
          </p:cNvSpPr>
          <p:nvPr userDrawn="1"/>
        </p:nvSpPr>
        <p:spPr bwMode="black">
          <a:xfrm>
            <a:off x="8478534" y="4114933"/>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4"/>
          <p:cNvSpPr/>
          <p:nvPr userDrawn="1"/>
        </p:nvSpPr>
        <p:spPr>
          <a:xfrm>
            <a:off x="8304212"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6" name="Rectangle 45"/>
          <p:cNvSpPr/>
          <p:nvPr userDrawn="1"/>
        </p:nvSpPr>
        <p:spPr>
          <a:xfrm>
            <a:off x="6567487"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t="1" b="54425"/>
          <a:stretch/>
        </p:blipFill>
        <p:spPr>
          <a:xfrm>
            <a:off x="7608556" y="4962930"/>
            <a:ext cx="402303" cy="180569"/>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t="-1" b="41977"/>
          <a:stretch/>
        </p:blipFill>
        <p:spPr>
          <a:xfrm>
            <a:off x="6770670" y="4927756"/>
            <a:ext cx="341348" cy="215744"/>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b="55001"/>
          <a:stretch/>
        </p:blipFill>
        <p:spPr>
          <a:xfrm>
            <a:off x="5911451" y="4998125"/>
            <a:ext cx="323061" cy="145375"/>
          </a:xfrm>
          <a:prstGeom prst="rect">
            <a:avLst/>
          </a:prstGeom>
        </p:spPr>
      </p:pic>
      <p:pic>
        <p:nvPicPr>
          <p:cNvPr id="6" name="Picture 5"/>
          <p:cNvPicPr>
            <a:picLocks noChangeAspect="1"/>
          </p:cNvPicPr>
          <p:nvPr userDrawn="1"/>
        </p:nvPicPr>
        <p:blipFill rotWithShape="1">
          <a:blip r:embed="rId6">
            <a:extLst>
              <a:ext uri="{28A0092B-C50C-407E-A947-70E740481C1C}">
                <a14:useLocalDpi xmlns:a14="http://schemas.microsoft.com/office/drawing/2010/main" val="0"/>
              </a:ext>
            </a:extLst>
          </a:blip>
          <a:srcRect b="57190"/>
          <a:stretch/>
        </p:blipFill>
        <p:spPr>
          <a:xfrm>
            <a:off x="8471586" y="5039123"/>
            <a:ext cx="438876" cy="104377"/>
          </a:xfrm>
          <a:prstGeom prst="rect">
            <a:avLst/>
          </a:prstGeom>
        </p:spPr>
      </p:pic>
      <p:pic>
        <p:nvPicPr>
          <p:cNvPr id="43" name="Picture 4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25937" y="4365663"/>
            <a:ext cx="1817838" cy="468033"/>
          </a:xfrm>
          <a:prstGeom prst="rect">
            <a:avLst/>
          </a:prstGeom>
        </p:spPr>
      </p:pic>
      <p:pic>
        <p:nvPicPr>
          <p:cNvPr id="28" name="Picture 2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398302" y="4511635"/>
            <a:ext cx="1103573" cy="254671"/>
          </a:xfrm>
          <a:prstGeom prst="rect">
            <a:avLst/>
          </a:prstGeom>
        </p:spPr>
      </p:pic>
      <p:pic>
        <p:nvPicPr>
          <p:cNvPr id="29" name="Picture 28"/>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832359" y="4533583"/>
            <a:ext cx="921279" cy="153547"/>
          </a:xfrm>
          <a:prstGeom prst="rect">
            <a:avLst/>
          </a:prstGeom>
        </p:spPr>
      </p:pic>
    </p:spTree>
    <p:extLst>
      <p:ext uri="{BB962C8B-B14F-4D97-AF65-F5344CB8AC3E}">
        <p14:creationId xmlns:p14="http://schemas.microsoft.com/office/powerpoint/2010/main" val="1338135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2755900"/>
          </a:xfrm>
        </p:spPr>
        <p:txBody>
          <a:bodyPr/>
          <a:lstStyle>
            <a:lvl2pPr marL="574675" indent="-114300">
              <a:defRPr/>
            </a:lvl2pPr>
            <a:lvl3pPr marL="1028700" indent="-114300">
              <a:defRPr/>
            </a:lvl3pPr>
            <a:lvl4pPr marL="1489075" indent="-114300">
              <a:defRPr/>
            </a:lvl4pPr>
            <a:lvl5pPr marL="194310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Tree>
    <p:extLst>
      <p:ext uri="{BB962C8B-B14F-4D97-AF65-F5344CB8AC3E}">
        <p14:creationId xmlns:p14="http://schemas.microsoft.com/office/powerpoint/2010/main" val="40791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5" name="Text Placeholder 21"/>
          <p:cNvSpPr>
            <a:spLocks noGrp="1"/>
          </p:cNvSpPr>
          <p:nvPr>
            <p:ph type="body" sz="quarter" idx="22" hasCustomPrompt="1"/>
          </p:nvPr>
        </p:nvSpPr>
        <p:spPr>
          <a:xfrm>
            <a:off x="4054475" y="1744663"/>
            <a:ext cx="3433763"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21"/>
          <p:cNvSpPr>
            <a:spLocks noGrp="1"/>
          </p:cNvSpPr>
          <p:nvPr>
            <p:ph type="body" sz="quarter" idx="21" hasCustomPrompt="1"/>
          </p:nvPr>
        </p:nvSpPr>
        <p:spPr>
          <a:xfrm>
            <a:off x="457200" y="1744663"/>
            <a:ext cx="3433763"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0" name="Title 1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413779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6" name="Text Placeholder 13"/>
          <p:cNvSpPr>
            <a:spLocks noGrp="1"/>
          </p:cNvSpPr>
          <p:nvPr>
            <p:ph type="body" sz="quarter" idx="19"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8" name="Title 27"/>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9" name="Text Placeholder 24"/>
          <p:cNvSpPr>
            <a:spLocks noGrp="1"/>
          </p:cNvSpPr>
          <p:nvPr>
            <p:ph type="body" sz="quarter" idx="25" hasCustomPrompt="1"/>
          </p:nvPr>
        </p:nvSpPr>
        <p:spPr>
          <a:xfrm>
            <a:off x="457199" y="1792289"/>
            <a:ext cx="3433764" cy="255306"/>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51" name="Text Placeholder 21"/>
          <p:cNvSpPr>
            <a:spLocks noGrp="1"/>
          </p:cNvSpPr>
          <p:nvPr>
            <p:ph type="body" sz="quarter" idx="26" hasCustomPrompt="1"/>
          </p:nvPr>
        </p:nvSpPr>
        <p:spPr>
          <a:xfrm>
            <a:off x="457199" y="2047595"/>
            <a:ext cx="3433763" cy="2452968"/>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2" name="Text Placeholder 24"/>
          <p:cNvSpPr>
            <a:spLocks noGrp="1"/>
          </p:cNvSpPr>
          <p:nvPr>
            <p:ph type="body" sz="quarter" idx="27" hasCustomPrompt="1"/>
          </p:nvPr>
        </p:nvSpPr>
        <p:spPr>
          <a:xfrm>
            <a:off x="4054475" y="1792289"/>
            <a:ext cx="3433764" cy="255306"/>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54" name="Text Placeholder 21"/>
          <p:cNvSpPr>
            <a:spLocks noGrp="1"/>
          </p:cNvSpPr>
          <p:nvPr>
            <p:ph type="body" sz="quarter" idx="28" hasCustomPrompt="1"/>
          </p:nvPr>
        </p:nvSpPr>
        <p:spPr>
          <a:xfrm>
            <a:off x="4054475" y="2047595"/>
            <a:ext cx="3433763" cy="2452968"/>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5" name="Text Placeholder 2"/>
          <p:cNvSpPr>
            <a:spLocks noGrp="1"/>
          </p:cNvSpPr>
          <p:nvPr>
            <p:ph type="body" sz="quarter" idx="24" hasCustomPrompt="1"/>
          </p:nvPr>
        </p:nvSpPr>
        <p:spPr>
          <a:xfrm>
            <a:off x="7642225" y="2047595"/>
            <a:ext cx="1044575" cy="978179"/>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50529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6"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accent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Text Placeholder 21"/>
          <p:cNvSpPr>
            <a:spLocks noGrp="1"/>
          </p:cNvSpPr>
          <p:nvPr>
            <p:ph type="body" sz="quarter" idx="23" hasCustomPrompt="1"/>
          </p:nvPr>
        </p:nvSpPr>
        <p:spPr>
          <a:xfrm>
            <a:off x="4054475" y="1744663"/>
            <a:ext cx="4632325"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4581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3.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44">
            <a:extLst>
              <a:ext uri="{28A0092B-C50C-407E-A947-70E740481C1C}">
                <a14:useLocalDpi xmlns:a14="http://schemas.microsoft.com/office/drawing/2010/main" val="0"/>
              </a:ext>
            </a:extLst>
          </a:blip>
          <a:stretch>
            <a:fillRect/>
          </a:stretch>
        </p:blipFill>
        <p:spPr>
          <a:xfrm>
            <a:off x="7770828" y="4715020"/>
            <a:ext cx="966929" cy="248952"/>
          </a:xfrm>
          <a:prstGeom prst="rect">
            <a:avLst/>
          </a:prstGeom>
        </p:spPr>
      </p:pic>
      <p:sp>
        <p:nvSpPr>
          <p:cNvPr id="2" name="Title Placeholder 1"/>
          <p:cNvSpPr>
            <a:spLocks noGrp="1"/>
          </p:cNvSpPr>
          <p:nvPr>
            <p:ph type="title"/>
          </p:nvPr>
        </p:nvSpPr>
        <p:spPr>
          <a:xfrm>
            <a:off x="457200" y="401955"/>
            <a:ext cx="8229600" cy="387798"/>
          </a:xfrm>
          <a:prstGeom prst="rect">
            <a:avLst/>
          </a:prstGeom>
        </p:spPr>
        <p:txBody>
          <a:bodyPr vert="horz" wrap="square" lIns="0" tIns="0" rIns="0" bIns="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35380"/>
            <a:ext cx="8229600" cy="3365183"/>
          </a:xfrm>
          <a:prstGeom prst="rect">
            <a:avLst/>
          </a:prstGeom>
        </p:spPr>
        <p:txBody>
          <a:bodyPr vert="horz" lIns="0" tIns="0" rIns="0" bIns="0" rtlCol="0">
            <a:noAutofit/>
          </a:bodyPr>
          <a:lstStyle/>
          <a:p>
            <a:pPr lvl="0"/>
            <a:r>
              <a:rPr lang="en-US" dirty="0" smtClean="0"/>
              <a:t>Click to edit Master text style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a:off x="5936513" y="4798416"/>
            <a:ext cx="843734" cy="194708"/>
          </a:xfrm>
          <a:prstGeom prst="rect">
            <a:avLst/>
          </a:prstGeom>
        </p:spPr>
      </p:pic>
      <p:pic>
        <p:nvPicPr>
          <p:cNvPr id="6" name="Picture 5"/>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6995693" y="4821520"/>
            <a:ext cx="616687" cy="102781"/>
          </a:xfrm>
          <a:prstGeom prst="rect">
            <a:avLst/>
          </a:prstGeom>
        </p:spPr>
      </p:pic>
    </p:spTree>
    <p:extLst>
      <p:ext uri="{BB962C8B-B14F-4D97-AF65-F5344CB8AC3E}">
        <p14:creationId xmlns:p14="http://schemas.microsoft.com/office/powerpoint/2010/main" val="1552320356"/>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 id="2147484420" r:id="rId12"/>
    <p:sldLayoutId id="2147484421" r:id="rId13"/>
    <p:sldLayoutId id="2147484422" r:id="rId14"/>
    <p:sldLayoutId id="2147484423" r:id="rId15"/>
    <p:sldLayoutId id="2147484424" r:id="rId16"/>
    <p:sldLayoutId id="2147484425" r:id="rId17"/>
    <p:sldLayoutId id="2147484426" r:id="rId18"/>
    <p:sldLayoutId id="2147484427" r:id="rId19"/>
    <p:sldLayoutId id="2147484428" r:id="rId20"/>
    <p:sldLayoutId id="2147484429" r:id="rId21"/>
    <p:sldLayoutId id="2147484430" r:id="rId22"/>
    <p:sldLayoutId id="2147484431" r:id="rId23"/>
    <p:sldLayoutId id="2147484432" r:id="rId24"/>
    <p:sldLayoutId id="2147484433" r:id="rId25"/>
    <p:sldLayoutId id="2147484434" r:id="rId26"/>
    <p:sldLayoutId id="2147484435" r:id="rId27"/>
    <p:sldLayoutId id="2147484436" r:id="rId28"/>
    <p:sldLayoutId id="2147484437" r:id="rId29"/>
    <p:sldLayoutId id="2147484438" r:id="rId30"/>
    <p:sldLayoutId id="2147484439" r:id="rId31"/>
    <p:sldLayoutId id="2147484440" r:id="rId32"/>
    <p:sldLayoutId id="2147484441" r:id="rId33"/>
    <p:sldLayoutId id="2147484442" r:id="rId34"/>
    <p:sldLayoutId id="2147484443" r:id="rId35"/>
    <p:sldLayoutId id="2147484444" r:id="rId36"/>
    <p:sldLayoutId id="2147484445" r:id="rId37"/>
    <p:sldLayoutId id="2147484446" r:id="rId38"/>
    <p:sldLayoutId id="2147484447" r:id="rId39"/>
    <p:sldLayoutId id="2147484448" r:id="rId40"/>
    <p:sldLayoutId id="2147484449" r:id="rId41"/>
    <p:sldLayoutId id="2147484450"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p:txStyles>
    <p:titleStyle>
      <a:lvl1pPr algn="l" defTabSz="914400" rtl="0" eaLnBrk="1" latinLnBrk="0" hangingPunct="1">
        <a:lnSpc>
          <a:spcPct val="105000"/>
        </a:lnSpc>
        <a:spcBef>
          <a:spcPct val="0"/>
        </a:spcBef>
        <a:buNone/>
        <a:defRPr sz="2400" kern="1200" spc="0" baseline="0">
          <a:solidFill>
            <a:schemeClr val="accent1">
              <a:alpha val="99000"/>
            </a:schemeClr>
          </a:solidFill>
          <a:latin typeface="+mj-lt"/>
          <a:ea typeface="+mj-ea"/>
          <a:cs typeface="+mj-cs"/>
        </a:defRPr>
      </a:lvl1pPr>
    </p:titleStyle>
    <p:bodyStyle>
      <a:lvl1pPr marL="114300" indent="-114300" algn="l" defTabSz="914400" rtl="0" eaLnBrk="1" latinLnBrk="0" hangingPunct="1">
        <a:lnSpc>
          <a:spcPct val="125000"/>
        </a:lnSpc>
        <a:spcBef>
          <a:spcPts val="600"/>
        </a:spcBef>
        <a:buClrTx/>
        <a:buSzPct val="100000"/>
        <a:buFont typeface="Arial" pitchFamily="34" charset="0"/>
        <a:buChar char="•"/>
        <a:defRPr sz="1600" kern="1200" spc="0" baseline="0">
          <a:solidFill>
            <a:schemeClr val="tx2">
              <a:alpha val="99000"/>
            </a:schemeClr>
          </a:solidFill>
          <a:latin typeface="+mn-lt"/>
          <a:ea typeface="+mn-ea"/>
          <a:cs typeface="+mn-cs"/>
        </a:defRPr>
      </a:lvl1pPr>
      <a:lvl2pPr marL="2889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2pPr>
      <a:lvl3pPr marL="4572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3pPr>
      <a:lvl4pPr marL="6318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4pPr>
      <a:lvl5pPr marL="8001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1.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4.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41.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1.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41.xml"/><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1.xml"/></Relationships>
</file>

<file path=ppt/slides/_rels/slide5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0.xml"/><Relationship Id="rId1" Type="http://schemas.openxmlformats.org/officeDocument/2006/relationships/tags" Target="../tags/tag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ubtitle 54"/>
          <p:cNvSpPr>
            <a:spLocks noGrp="1"/>
          </p:cNvSpPr>
          <p:nvPr>
            <p:ph type="subTitle" idx="1"/>
          </p:nvPr>
        </p:nvSpPr>
        <p:spPr>
          <a:xfrm>
            <a:off x="457201" y="2973884"/>
            <a:ext cx="3733136" cy="1008289"/>
          </a:xfrm>
        </p:spPr>
        <p:txBody>
          <a:bodyPr/>
          <a:lstStyle/>
          <a:p>
            <a:pPr lvl="0"/>
            <a:r>
              <a:rPr lang="pt-BR" sz="1600" dirty="0">
                <a:solidFill>
                  <a:srgbClr val="FFFFFF">
                    <a:alpha val="99000"/>
                  </a:srgbClr>
                </a:solidFill>
              </a:rPr>
              <a:t>Nick Randolph</a:t>
            </a:r>
          </a:p>
          <a:p>
            <a:pPr lvl="0"/>
            <a:r>
              <a:rPr lang="pt-BR" sz="1100" dirty="0">
                <a:solidFill>
                  <a:srgbClr val="FFFFFF">
                    <a:alpha val="99000"/>
                  </a:srgbClr>
                </a:solidFill>
              </a:rPr>
              <a:t>nick@pixelandsons.com</a:t>
            </a:r>
          </a:p>
          <a:p>
            <a:pPr lvl="0"/>
            <a:r>
              <a:rPr lang="pt-BR" sz="1100" dirty="0">
                <a:solidFill>
                  <a:srgbClr val="FFFFFF">
                    <a:alpha val="99000"/>
                  </a:srgbClr>
                </a:solidFill>
              </a:rPr>
              <a:t>@btroam</a:t>
            </a:r>
          </a:p>
          <a:p>
            <a:endParaRPr lang="en-US" sz="1600" dirty="0">
              <a:solidFill>
                <a:schemeClr val="tx1">
                  <a:alpha val="99000"/>
                </a:schemeClr>
              </a:solidFill>
            </a:endParaRPr>
          </a:p>
        </p:txBody>
      </p:sp>
      <p:sp>
        <p:nvSpPr>
          <p:cNvPr id="54" name="Title 53"/>
          <p:cNvSpPr>
            <a:spLocks noGrp="1"/>
          </p:cNvSpPr>
          <p:nvPr>
            <p:ph type="title"/>
          </p:nvPr>
        </p:nvSpPr>
        <p:spPr>
          <a:xfrm>
            <a:off x="457201" y="1767840"/>
            <a:ext cx="2548392" cy="775597"/>
          </a:xfrm>
        </p:spPr>
        <p:txBody>
          <a:bodyPr/>
          <a:lstStyle/>
          <a:p>
            <a:r>
              <a:rPr lang="en-US" dirty="0" smtClean="0">
                <a:solidFill>
                  <a:schemeClr val="tx1">
                    <a:alpha val="99000"/>
                  </a:schemeClr>
                </a:solidFill>
              </a:rPr>
              <a:t>Windows Phone 8 Sensors</a:t>
            </a:r>
            <a:endParaRPr lang="en-US" dirty="0">
              <a:solidFill>
                <a:schemeClr val="tx1">
                  <a:alpha val="99000"/>
                </a:schemeClr>
              </a:solidFill>
            </a:endParaRPr>
          </a:p>
        </p:txBody>
      </p:sp>
      <p:pic>
        <p:nvPicPr>
          <p:cNvPr id="2" name="Picture Placeholder 1"/>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t="16830" b="16830"/>
          <a:stretch>
            <a:fillRect/>
          </a:stretch>
        </p:blipFill>
        <p:spPr/>
      </p:pic>
      <p:sp>
        <p:nvSpPr>
          <p:cNvPr id="30" name="Picture Placeholder 29"/>
          <p:cNvSpPr>
            <a:spLocks noGrp="1"/>
          </p:cNvSpPr>
          <p:nvPr>
            <p:ph type="pic" sz="quarter" idx="21"/>
          </p:nvPr>
        </p:nvSpPr>
        <p:spPr/>
      </p:sp>
      <p:sp>
        <p:nvSpPr>
          <p:cNvPr id="3" name="Rectangle 2"/>
          <p:cNvSpPr/>
          <p:nvPr/>
        </p:nvSpPr>
        <p:spPr>
          <a:xfrm>
            <a:off x="5673687" y="3062689"/>
            <a:ext cx="3470313" cy="1619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14" name="Picture Placeholder 3"/>
          <p:cNvPicPr>
            <a:picLocks noChangeAspect="1"/>
          </p:cNvPicPr>
          <p:nvPr/>
        </p:nvPicPr>
        <p:blipFill rotWithShape="1">
          <a:blip r:embed="rId4">
            <a:extLst>
              <a:ext uri="{28A0092B-C50C-407E-A947-70E740481C1C}">
                <a14:useLocalDpi xmlns:a14="http://schemas.microsoft.com/office/drawing/2010/main" val="0"/>
              </a:ext>
            </a:extLst>
          </a:blip>
          <a:srcRect t="22585" b="19352"/>
          <a:stretch/>
        </p:blipFill>
        <p:spPr>
          <a:xfrm>
            <a:off x="5739789" y="3353239"/>
            <a:ext cx="3352801" cy="1217386"/>
          </a:xfrm>
          <a:prstGeom prst="rect">
            <a:avLst/>
          </a:prstGeom>
          <a:solidFill>
            <a:schemeClr val="accent3"/>
          </a:solidFill>
        </p:spPr>
      </p:pic>
    </p:spTree>
    <p:extLst>
      <p:ext uri="{BB962C8B-B14F-4D97-AF65-F5344CB8AC3E}">
        <p14:creationId xmlns:p14="http://schemas.microsoft.com/office/powerpoint/2010/main" val="77939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54938" y="1231900"/>
            <a:ext cx="8231863" cy="336615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7" name="Title 9"/>
          <p:cNvSpPr>
            <a:spLocks noGrp="1" noChangeAspect="1"/>
          </p:cNvSpPr>
          <p:nvPr>
            <p:ph type="title"/>
          </p:nvPr>
        </p:nvSpPr>
        <p:spPr>
          <a:xfrm>
            <a:off x="457200" y="401955"/>
            <a:ext cx="8229600" cy="360548"/>
          </a:xfrm>
        </p:spPr>
        <p:txBody>
          <a:bodyPr/>
          <a:lstStyle/>
          <a:p>
            <a:r>
              <a:rPr lang="en-US" dirty="0" smtClean="0"/>
              <a:t>Maps APIs on Windows Phone 8</a:t>
            </a:r>
            <a:endParaRPr lang="en-US" dirty="0"/>
          </a:p>
        </p:txBody>
      </p:sp>
      <p:sp>
        <p:nvSpPr>
          <p:cNvPr id="10" name="Rectangle 9"/>
          <p:cNvSpPr/>
          <p:nvPr/>
        </p:nvSpPr>
        <p:spPr>
          <a:xfrm>
            <a:off x="457200" y="1233851"/>
            <a:ext cx="2248519" cy="3364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11" name="Rectangle 10"/>
          <p:cNvSpPr/>
          <p:nvPr/>
        </p:nvSpPr>
        <p:spPr>
          <a:xfrm>
            <a:off x="457200" y="1233851"/>
            <a:ext cx="1196975" cy="1196975"/>
          </a:xfrm>
          <a:prstGeom prst="rect">
            <a:avLst/>
          </a:prstGeom>
          <a:solidFill>
            <a:srgbClr val="FFB9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grpSp>
        <p:nvGrpSpPr>
          <p:cNvPr id="3" name="Group 2"/>
          <p:cNvGrpSpPr/>
          <p:nvPr/>
        </p:nvGrpSpPr>
        <p:grpSpPr>
          <a:xfrm>
            <a:off x="602631" y="1261357"/>
            <a:ext cx="2103088" cy="3505147"/>
            <a:chOff x="6507623" y="480245"/>
            <a:chExt cx="2571750" cy="4286250"/>
          </a:xfrm>
        </p:grpSpPr>
        <p:grpSp>
          <p:nvGrpSpPr>
            <p:cNvPr id="5" name="Group 4"/>
            <p:cNvGrpSpPr/>
            <p:nvPr/>
          </p:nvGrpSpPr>
          <p:grpSpPr>
            <a:xfrm>
              <a:off x="6507623" y="480245"/>
              <a:ext cx="2571750" cy="4286250"/>
              <a:chOff x="4052017" y="480245"/>
              <a:chExt cx="2571750" cy="428625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2017" y="480245"/>
                <a:ext cx="2571750" cy="428625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8822" y="1428751"/>
                <a:ext cx="1533095" cy="2555157"/>
              </a:xfrm>
              <a:prstGeom prst="rect">
                <a:avLst/>
              </a:prstGeom>
            </p:spPr>
          </p:pic>
        </p:gr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2306" y="1187245"/>
              <a:ext cx="1592766" cy="2721078"/>
            </a:xfrm>
            <a:prstGeom prst="rect">
              <a:avLst/>
            </a:prstGeom>
          </p:spPr>
        </p:pic>
      </p:grpSp>
      <p:sp>
        <p:nvSpPr>
          <p:cNvPr id="6" name="Rectangle 5"/>
          <p:cNvSpPr/>
          <p:nvPr/>
        </p:nvSpPr>
        <p:spPr>
          <a:xfrm>
            <a:off x="2821578" y="1335274"/>
            <a:ext cx="5617028" cy="954107"/>
          </a:xfrm>
          <a:prstGeom prst="rect">
            <a:avLst/>
          </a:prstGeom>
        </p:spPr>
        <p:txBody>
          <a:bodyPr wrap="square">
            <a:spAutoFit/>
          </a:bodyPr>
          <a:lstStyle/>
          <a:p>
            <a:r>
              <a:rPr lang="en-GB" sz="2800" dirty="0">
                <a:solidFill>
                  <a:schemeClr val="accent1">
                    <a:lumMod val="75000"/>
                    <a:alpha val="99000"/>
                  </a:schemeClr>
                </a:solidFill>
                <a:latin typeface="Segoe UI Light" pitchFamily="34" charset="0"/>
              </a:rPr>
              <a:t>Windows Phone 8 has new </a:t>
            </a:r>
            <a:r>
              <a:rPr lang="en-GB" sz="2800" dirty="0" smtClean="0">
                <a:solidFill>
                  <a:schemeClr val="accent1">
                    <a:lumMod val="75000"/>
                    <a:alpha val="99000"/>
                  </a:schemeClr>
                </a:solidFill>
                <a:latin typeface="Segoe UI Light" pitchFamily="34" charset="0"/>
              </a:rPr>
              <a:t/>
            </a:r>
            <a:br>
              <a:rPr lang="en-GB" sz="2800" dirty="0" smtClean="0">
                <a:solidFill>
                  <a:schemeClr val="accent1">
                    <a:lumMod val="75000"/>
                    <a:alpha val="99000"/>
                  </a:schemeClr>
                </a:solidFill>
                <a:latin typeface="Segoe UI Light" pitchFamily="34" charset="0"/>
              </a:rPr>
            </a:br>
            <a:r>
              <a:rPr lang="en-GB" sz="2800" dirty="0" smtClean="0">
                <a:solidFill>
                  <a:schemeClr val="accent1">
                    <a:lumMod val="75000"/>
                    <a:alpha val="99000"/>
                  </a:schemeClr>
                </a:solidFill>
                <a:latin typeface="Segoe UI Light" pitchFamily="34" charset="0"/>
              </a:rPr>
              <a:t>Map </a:t>
            </a:r>
            <a:r>
              <a:rPr lang="en-GB" sz="2800" dirty="0">
                <a:solidFill>
                  <a:schemeClr val="accent1">
                    <a:lumMod val="75000"/>
                    <a:alpha val="99000"/>
                  </a:schemeClr>
                </a:solidFill>
                <a:latin typeface="Segoe UI Light" pitchFamily="34" charset="0"/>
              </a:rPr>
              <a:t>control namespaces:</a:t>
            </a:r>
            <a:endParaRPr lang="en-US" sz="2800" dirty="0">
              <a:solidFill>
                <a:schemeClr val="accent1">
                  <a:lumMod val="75000"/>
                  <a:alpha val="99000"/>
                </a:schemeClr>
              </a:solidFill>
              <a:latin typeface="Segoe UI Light" pitchFamily="34" charset="0"/>
            </a:endParaRPr>
          </a:p>
        </p:txBody>
      </p:sp>
      <p:sp>
        <p:nvSpPr>
          <p:cNvPr id="16" name="Rectangle 15"/>
          <p:cNvSpPr/>
          <p:nvPr/>
        </p:nvSpPr>
        <p:spPr>
          <a:xfrm>
            <a:off x="2821578" y="2430826"/>
            <a:ext cx="5734593" cy="4851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7" name="Rectangle 16"/>
          <p:cNvSpPr/>
          <p:nvPr/>
        </p:nvSpPr>
        <p:spPr>
          <a:xfrm>
            <a:off x="2821578" y="3029519"/>
            <a:ext cx="5734593" cy="4851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8" name="Rectangle 17"/>
          <p:cNvSpPr/>
          <p:nvPr/>
        </p:nvSpPr>
        <p:spPr>
          <a:xfrm>
            <a:off x="2821578" y="3639275"/>
            <a:ext cx="5734593" cy="4851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 name="Text Placeholder 10"/>
          <p:cNvSpPr>
            <a:spLocks noGrp="1" noChangeAspect="1"/>
          </p:cNvSpPr>
          <p:nvPr>
            <p:ph idx="1"/>
          </p:nvPr>
        </p:nvSpPr>
        <p:spPr>
          <a:xfrm>
            <a:off x="2821578" y="2289381"/>
            <a:ext cx="6125531" cy="2006179"/>
          </a:xfrm>
        </p:spPr>
        <p:txBody>
          <a:bodyPr/>
          <a:lstStyle/>
          <a:p>
            <a:pPr marL="174625" lvl="1" indent="0">
              <a:lnSpc>
                <a:spcPct val="200000"/>
              </a:lnSpc>
              <a:buNone/>
            </a:pPr>
            <a:r>
              <a:rPr lang="en-US" sz="2000" dirty="0" err="1" smtClean="0">
                <a:solidFill>
                  <a:schemeClr val="tx2">
                    <a:alpha val="99000"/>
                  </a:schemeClr>
                </a:solidFill>
              </a:rPr>
              <a:t>Microsoft.Phone.Maps</a:t>
            </a:r>
            <a:endParaRPr lang="en-US" sz="2000" dirty="0" smtClean="0">
              <a:solidFill>
                <a:schemeClr val="tx2">
                  <a:alpha val="99000"/>
                </a:schemeClr>
              </a:solidFill>
            </a:endParaRPr>
          </a:p>
          <a:p>
            <a:pPr marL="174625" lvl="1" indent="0">
              <a:lnSpc>
                <a:spcPct val="200000"/>
              </a:lnSpc>
              <a:buNone/>
            </a:pPr>
            <a:r>
              <a:rPr lang="en-US" sz="2000" dirty="0" err="1" smtClean="0">
                <a:solidFill>
                  <a:schemeClr val="tx2">
                    <a:alpha val="99000"/>
                  </a:schemeClr>
                </a:solidFill>
              </a:rPr>
              <a:t>Microsoft.Phone.Maps.Controls</a:t>
            </a:r>
            <a:endParaRPr lang="en-US" sz="2000" dirty="0" smtClean="0">
              <a:solidFill>
                <a:schemeClr val="tx2">
                  <a:alpha val="99000"/>
                </a:schemeClr>
              </a:solidFill>
            </a:endParaRPr>
          </a:p>
          <a:p>
            <a:pPr marL="174625" lvl="1" indent="0">
              <a:lnSpc>
                <a:spcPct val="200000"/>
              </a:lnSpc>
              <a:buNone/>
            </a:pPr>
            <a:r>
              <a:rPr lang="en-US" sz="2000" dirty="0" err="1" smtClean="0">
                <a:solidFill>
                  <a:schemeClr val="tx2">
                    <a:alpha val="99000"/>
                  </a:schemeClr>
                </a:solidFill>
              </a:rPr>
              <a:t>Microsoft.Phone.Maps.Services</a:t>
            </a:r>
            <a:endParaRPr lang="en-US" sz="2000" dirty="0" smtClean="0">
              <a:solidFill>
                <a:schemeClr val="tx2">
                  <a:alpha val="99000"/>
                </a:schemeClr>
              </a:solidFill>
            </a:endParaRPr>
          </a:p>
        </p:txBody>
      </p:sp>
    </p:spTree>
    <p:extLst>
      <p:ext uri="{BB962C8B-B14F-4D97-AF65-F5344CB8AC3E}">
        <p14:creationId xmlns:p14="http://schemas.microsoft.com/office/powerpoint/2010/main" val="1043853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1"/>
          </p:nvPr>
        </p:nvSpPr>
        <p:spPr>
          <a:xfrm>
            <a:off x="468775" y="1746235"/>
            <a:ext cx="5927117" cy="2755900"/>
          </a:xfrm>
        </p:spPr>
        <p:txBody>
          <a:bodyPr/>
          <a:lstStyle/>
          <a:p>
            <a:pPr marL="0" indent="0">
              <a:buNone/>
            </a:pPr>
            <a:r>
              <a:rPr lang="en-GB" sz="1200" dirty="0" smtClean="0">
                <a:solidFill>
                  <a:srgbClr val="000000"/>
                </a:solidFill>
                <a:highlight>
                  <a:srgbClr val="FFFFFF"/>
                </a:highlight>
                <a:latin typeface="Consolas" panose="020B0609020204030204" pitchFamily="49" charset="0"/>
              </a:rPr>
              <a:t> </a:t>
            </a:r>
            <a:r>
              <a:rPr lang="en-GB" sz="1400" dirty="0">
                <a:solidFill>
                  <a:srgbClr val="0000FF"/>
                </a:solidFill>
                <a:highlight>
                  <a:srgbClr val="FFFFFF"/>
                </a:highlight>
                <a:latin typeface="Consolas" panose="020B0609020204030204" pitchFamily="49" charset="0"/>
              </a:rPr>
              <a:t>&lt;</a:t>
            </a:r>
            <a:r>
              <a:rPr lang="en-GB" sz="1400" dirty="0">
                <a:solidFill>
                  <a:srgbClr val="A31515"/>
                </a:solidFill>
                <a:highlight>
                  <a:srgbClr val="FFFFFF"/>
                </a:highlight>
                <a:latin typeface="Consolas" panose="020B0609020204030204" pitchFamily="49" charset="0"/>
              </a:rPr>
              <a:t>Grid</a:t>
            </a:r>
            <a:r>
              <a:rPr lang="en-GB" sz="1400" dirty="0">
                <a:solidFill>
                  <a:srgbClr val="FF0000"/>
                </a:solidFill>
                <a:highlight>
                  <a:srgbClr val="FFFFFF"/>
                </a:highlight>
                <a:latin typeface="Consolas" panose="020B0609020204030204" pitchFamily="49" charset="0"/>
              </a:rPr>
              <a:t> x</a:t>
            </a:r>
            <a:r>
              <a:rPr lang="en-GB" sz="1400" dirty="0">
                <a:solidFill>
                  <a:srgbClr val="0000FF"/>
                </a:solidFill>
                <a:highlight>
                  <a:srgbClr val="FFFFFF"/>
                </a:highlight>
                <a:latin typeface="Consolas" panose="020B0609020204030204" pitchFamily="49" charset="0"/>
              </a:rPr>
              <a:t>:</a:t>
            </a:r>
            <a:r>
              <a:rPr lang="en-GB" sz="1400" dirty="0">
                <a:solidFill>
                  <a:srgbClr val="FF0000"/>
                </a:solidFill>
                <a:highlight>
                  <a:srgbClr val="FFFFFF"/>
                </a:highlight>
                <a:latin typeface="Consolas" panose="020B0609020204030204" pitchFamily="49" charset="0"/>
              </a:rPr>
              <a:t>Name</a:t>
            </a:r>
            <a:r>
              <a:rPr lang="en-GB" sz="1400" dirty="0">
                <a:solidFill>
                  <a:srgbClr val="0000FF"/>
                </a:solidFill>
                <a:highlight>
                  <a:srgbClr val="FFFFFF"/>
                </a:highlight>
                <a:latin typeface="Consolas" panose="020B0609020204030204" pitchFamily="49" charset="0"/>
              </a:rPr>
              <a:t>="ContentPanel</a:t>
            </a:r>
            <a:r>
              <a:rPr lang="en-GB" sz="1400" dirty="0" smtClean="0">
                <a:solidFill>
                  <a:srgbClr val="0000FF"/>
                </a:solidFill>
                <a:highlight>
                  <a:srgbClr val="FFFFFF"/>
                </a:highlight>
                <a:latin typeface="Consolas" panose="020B0609020204030204" pitchFamily="49" charset="0"/>
              </a:rPr>
              <a:t>"</a:t>
            </a:r>
            <a:r>
              <a:rPr lang="en-GB" sz="1400" dirty="0" smtClean="0">
                <a:solidFill>
                  <a:srgbClr val="FF0000"/>
                </a:solidFill>
                <a:highlight>
                  <a:srgbClr val="FFFFFF"/>
                </a:highlight>
                <a:latin typeface="Consolas" panose="020B0609020204030204" pitchFamily="49" charset="0"/>
              </a:rPr>
              <a:t> </a:t>
            </a:r>
            <a:r>
              <a:rPr lang="en-GB" sz="1400" dirty="0" smtClean="0">
                <a:solidFill>
                  <a:srgbClr val="0000FF"/>
                </a:solidFill>
                <a:highlight>
                  <a:srgbClr val="FFFFFF"/>
                </a:highlight>
                <a:latin typeface="Consolas" panose="020B0609020204030204" pitchFamily="49" charset="0"/>
              </a:rPr>
              <a:t>&gt;</a:t>
            </a:r>
            <a:br>
              <a:rPr lang="en-GB" sz="1400" dirty="0" smtClean="0">
                <a:solidFill>
                  <a:srgbClr val="0000FF"/>
                </a:solidFill>
                <a:highlight>
                  <a:srgbClr val="FFFFFF"/>
                </a:highlight>
                <a:latin typeface="Consolas" panose="020B0609020204030204" pitchFamily="49" charset="0"/>
              </a:rPr>
            </a:br>
            <a:r>
              <a:rPr lang="en-GB" sz="1400" dirty="0" smtClean="0">
                <a:solidFill>
                  <a:srgbClr val="0000FF"/>
                </a:solidFill>
                <a:highlight>
                  <a:srgbClr val="FFFFFF"/>
                </a:highlight>
                <a:latin typeface="Consolas" panose="020B0609020204030204" pitchFamily="49" charset="0"/>
              </a:rPr>
              <a:t>       &lt;</a:t>
            </a:r>
            <a:r>
              <a:rPr lang="en-GB" sz="1400" dirty="0" err="1">
                <a:solidFill>
                  <a:srgbClr val="A31515"/>
                </a:solidFill>
                <a:highlight>
                  <a:srgbClr val="FFFFFF"/>
                </a:highlight>
                <a:latin typeface="Consolas" panose="020B0609020204030204" pitchFamily="49" charset="0"/>
              </a:rPr>
              <a:t>maps</a:t>
            </a:r>
            <a:r>
              <a:rPr lang="en-GB" sz="1400" dirty="0" err="1">
                <a:solidFill>
                  <a:srgbClr val="0000FF"/>
                </a:solidFill>
                <a:highlight>
                  <a:srgbClr val="FFFFFF"/>
                </a:highlight>
                <a:latin typeface="Consolas" panose="020B0609020204030204" pitchFamily="49" charset="0"/>
              </a:rPr>
              <a:t>:</a:t>
            </a:r>
            <a:r>
              <a:rPr lang="en-GB" sz="1400" dirty="0" err="1">
                <a:solidFill>
                  <a:srgbClr val="A31515"/>
                </a:solidFill>
                <a:highlight>
                  <a:srgbClr val="FFFFFF"/>
                </a:highlight>
                <a:latin typeface="Consolas" panose="020B0609020204030204" pitchFamily="49" charset="0"/>
              </a:rPr>
              <a:t>Map</a:t>
            </a:r>
            <a:r>
              <a:rPr lang="en-GB" sz="1400" dirty="0">
                <a:solidFill>
                  <a:srgbClr val="FF0000"/>
                </a:solidFill>
                <a:highlight>
                  <a:srgbClr val="FFFFFF"/>
                </a:highlight>
                <a:latin typeface="Consolas" panose="020B0609020204030204" pitchFamily="49" charset="0"/>
              </a:rPr>
              <a:t> x</a:t>
            </a:r>
            <a:r>
              <a:rPr lang="en-GB" sz="1400" dirty="0">
                <a:solidFill>
                  <a:srgbClr val="0000FF"/>
                </a:solidFill>
                <a:highlight>
                  <a:srgbClr val="FFFFFF"/>
                </a:highlight>
                <a:latin typeface="Consolas" panose="020B0609020204030204" pitchFamily="49" charset="0"/>
              </a:rPr>
              <a:t>:</a:t>
            </a:r>
            <a:r>
              <a:rPr lang="en-GB" sz="1400" dirty="0">
                <a:solidFill>
                  <a:srgbClr val="FF0000"/>
                </a:solidFill>
                <a:highlight>
                  <a:srgbClr val="FFFFFF"/>
                </a:highlight>
                <a:latin typeface="Consolas" panose="020B0609020204030204" pitchFamily="49" charset="0"/>
              </a:rPr>
              <a:t>Name</a:t>
            </a:r>
            <a:r>
              <a:rPr lang="en-GB" sz="1400" dirty="0">
                <a:solidFill>
                  <a:srgbClr val="0000FF"/>
                </a:solidFill>
                <a:highlight>
                  <a:srgbClr val="FFFFFF"/>
                </a:highlight>
                <a:latin typeface="Consolas" panose="020B0609020204030204" pitchFamily="49" charset="0"/>
              </a:rPr>
              <a:t>="MyMap</a:t>
            </a:r>
            <a:r>
              <a:rPr lang="en-GB" sz="1400" dirty="0" smtClean="0">
                <a:solidFill>
                  <a:srgbClr val="0000FF"/>
                </a:solidFill>
                <a:highlight>
                  <a:srgbClr val="FFFFFF"/>
                </a:highlight>
                <a:latin typeface="Consolas" panose="020B0609020204030204" pitchFamily="49" charset="0"/>
              </a:rPr>
              <a:t>"/&gt;</a:t>
            </a:r>
            <a:br>
              <a:rPr lang="en-GB" sz="1400" dirty="0" smtClean="0">
                <a:solidFill>
                  <a:srgbClr val="0000FF"/>
                </a:solidFill>
                <a:highlight>
                  <a:srgbClr val="FFFFFF"/>
                </a:highlight>
                <a:latin typeface="Consolas" panose="020B0609020204030204" pitchFamily="49" charset="0"/>
              </a:rPr>
            </a:br>
            <a:r>
              <a:rPr lang="en-GB" sz="1400" dirty="0" smtClean="0">
                <a:solidFill>
                  <a:srgbClr val="000000"/>
                </a:solidFill>
                <a:highlight>
                  <a:srgbClr val="FFFFFF"/>
                </a:highlight>
                <a:latin typeface="Consolas" panose="020B0609020204030204" pitchFamily="49" charset="0"/>
              </a:rPr>
              <a:t> </a:t>
            </a:r>
            <a:r>
              <a:rPr lang="en-GB" sz="1400" dirty="0">
                <a:solidFill>
                  <a:srgbClr val="0000FF"/>
                </a:solidFill>
                <a:highlight>
                  <a:srgbClr val="FFFFFF"/>
                </a:highlight>
                <a:latin typeface="Consolas" panose="020B0609020204030204" pitchFamily="49" charset="0"/>
              </a:rPr>
              <a:t>&lt;/</a:t>
            </a:r>
            <a:r>
              <a:rPr lang="en-GB" sz="1400" dirty="0">
                <a:solidFill>
                  <a:srgbClr val="A31515"/>
                </a:solidFill>
                <a:highlight>
                  <a:srgbClr val="FFFFFF"/>
                </a:highlight>
                <a:latin typeface="Consolas" panose="020B0609020204030204" pitchFamily="49" charset="0"/>
              </a:rPr>
              <a:t>Grid</a:t>
            </a:r>
            <a:r>
              <a:rPr lang="en-GB" sz="1400" dirty="0" smtClean="0">
                <a:solidFill>
                  <a:srgbClr val="0000FF"/>
                </a:solidFill>
                <a:highlight>
                  <a:srgbClr val="FFFFFF"/>
                </a:highlight>
                <a:latin typeface="Consolas" panose="020B0609020204030204" pitchFamily="49" charset="0"/>
              </a:rPr>
              <a:t>&gt;</a:t>
            </a:r>
          </a:p>
          <a:p>
            <a:pPr marL="0" indent="0">
              <a:buNone/>
            </a:pPr>
            <a:endParaRPr lang="en-GB" sz="1400" dirty="0" smtClean="0">
              <a:solidFill>
                <a:srgbClr val="0000FF"/>
              </a:solidFill>
              <a:highlight>
                <a:srgbClr val="FFFFFF"/>
              </a:highlight>
              <a:latin typeface="Consolas" panose="020B0609020204030204" pitchFamily="49" charset="0"/>
            </a:endParaRPr>
          </a:p>
          <a:p>
            <a:pPr marL="0" indent="0">
              <a:buNone/>
            </a:pPr>
            <a:endParaRPr lang="en-GB" sz="200" dirty="0" smtClean="0"/>
          </a:p>
          <a:p>
            <a:pPr marL="0" indent="0">
              <a:buNone/>
            </a:pPr>
            <a:r>
              <a:rPr lang="en-GB" sz="1400" dirty="0" smtClean="0">
                <a:solidFill>
                  <a:srgbClr val="0000FF"/>
                </a:solidFill>
                <a:highlight>
                  <a:srgbClr val="FFFFFF"/>
                </a:highlight>
                <a:latin typeface="Consolas" panose="020B0609020204030204" pitchFamily="49" charset="0"/>
              </a:rPr>
              <a:t>private</a:t>
            </a:r>
            <a:r>
              <a:rPr lang="en-GB" sz="1400" dirty="0" smtClean="0">
                <a:solidFill>
                  <a:srgbClr val="000000"/>
                </a:solidFill>
                <a:highlight>
                  <a:srgbClr val="FFFFFF"/>
                </a:highlight>
                <a:latin typeface="Consolas" panose="020B0609020204030204" pitchFamily="49" charset="0"/>
              </a:rPr>
              <a:t> </a:t>
            </a:r>
            <a:r>
              <a:rPr lang="en-GB" sz="1400" dirty="0" smtClean="0">
                <a:solidFill>
                  <a:srgbClr val="0000FF"/>
                </a:solidFill>
                <a:highlight>
                  <a:srgbClr val="FFFFFF"/>
                </a:highlight>
                <a:latin typeface="Consolas" panose="020B0609020204030204" pitchFamily="49" charset="0"/>
              </a:rPr>
              <a:t>void</a:t>
            </a:r>
            <a:r>
              <a:rPr lang="en-GB" sz="1400" dirty="0" smtClean="0">
                <a:solidFill>
                  <a:srgbClr val="000000"/>
                </a:solidFill>
                <a:highlight>
                  <a:srgbClr val="FFFFFF"/>
                </a:highlight>
                <a:latin typeface="Consolas" panose="020B0609020204030204" pitchFamily="49" charset="0"/>
              </a:rPr>
              <a:t> </a:t>
            </a:r>
            <a:r>
              <a:rPr lang="en-GB" sz="1400" dirty="0" err="1" smtClean="0">
                <a:solidFill>
                  <a:srgbClr val="000000"/>
                </a:solidFill>
                <a:highlight>
                  <a:srgbClr val="FFFFFF"/>
                </a:highlight>
                <a:latin typeface="Consolas" panose="020B0609020204030204" pitchFamily="49" charset="0"/>
              </a:rPr>
              <a:t>CreateMap</a:t>
            </a:r>
            <a:r>
              <a:rPr lang="en-GB" sz="1400" dirty="0" smtClean="0">
                <a:solidFill>
                  <a:srgbClr val="000000"/>
                </a:solidFill>
                <a:highlight>
                  <a:srgbClr val="FFFFFF"/>
                </a:highlight>
                <a:latin typeface="Consolas" panose="020B0609020204030204" pitchFamily="49" charset="0"/>
              </a:rPr>
              <a:t>()</a:t>
            </a:r>
            <a:br>
              <a:rPr lang="en-GB" sz="1400" dirty="0" smtClean="0">
                <a:solidFill>
                  <a:srgbClr val="000000"/>
                </a:solidFill>
                <a:highlight>
                  <a:srgbClr val="FFFFFF"/>
                </a:highlight>
                <a:latin typeface="Consolas" panose="020B0609020204030204" pitchFamily="49" charset="0"/>
              </a:rPr>
            </a:br>
            <a:r>
              <a:rPr lang="en-GB" sz="1400" dirty="0" smtClean="0">
                <a:solidFill>
                  <a:srgbClr val="000000"/>
                </a:solidFill>
                <a:highlight>
                  <a:srgbClr val="FFFFFF"/>
                </a:highlight>
                <a:latin typeface="Consolas" panose="020B0609020204030204" pitchFamily="49" charset="0"/>
              </a:rPr>
              <a:t> {</a:t>
            </a:r>
            <a:br>
              <a:rPr lang="en-GB" sz="1400" dirty="0" smtClean="0">
                <a:solidFill>
                  <a:srgbClr val="000000"/>
                </a:solidFill>
                <a:highlight>
                  <a:srgbClr val="FFFFFF"/>
                </a:highlight>
                <a:latin typeface="Consolas" panose="020B0609020204030204" pitchFamily="49" charset="0"/>
              </a:rPr>
            </a:br>
            <a:r>
              <a:rPr lang="en-GB" sz="1400" dirty="0" smtClean="0">
                <a:solidFill>
                  <a:srgbClr val="000000"/>
                </a:solidFill>
                <a:highlight>
                  <a:srgbClr val="FFFFFF"/>
                </a:highlight>
                <a:latin typeface="Consolas" panose="020B0609020204030204" pitchFamily="49" charset="0"/>
              </a:rPr>
              <a:t>     </a:t>
            </a:r>
            <a:r>
              <a:rPr lang="en-GB" sz="1400" dirty="0" smtClean="0">
                <a:solidFill>
                  <a:srgbClr val="2B91AF"/>
                </a:solidFill>
                <a:highlight>
                  <a:srgbClr val="FFFFFF"/>
                </a:highlight>
                <a:latin typeface="Consolas" panose="020B0609020204030204" pitchFamily="49" charset="0"/>
              </a:rPr>
              <a:t>Map</a:t>
            </a:r>
            <a:r>
              <a:rPr lang="en-GB" sz="1400" dirty="0" smtClean="0">
                <a:solidFill>
                  <a:srgbClr val="000000"/>
                </a:solidFill>
                <a:highlight>
                  <a:srgbClr val="FFFFFF"/>
                </a:highlight>
                <a:latin typeface="Consolas" panose="020B0609020204030204" pitchFamily="49" charset="0"/>
              </a:rPr>
              <a:t> </a:t>
            </a:r>
            <a:r>
              <a:rPr lang="en-GB" sz="1400" dirty="0" err="1" smtClean="0">
                <a:solidFill>
                  <a:srgbClr val="000000"/>
                </a:solidFill>
                <a:highlight>
                  <a:srgbClr val="FFFFFF"/>
                </a:highlight>
                <a:latin typeface="Consolas" panose="020B0609020204030204" pitchFamily="49" charset="0"/>
              </a:rPr>
              <a:t>MyMap</a:t>
            </a:r>
            <a:r>
              <a:rPr lang="en-GB" sz="1400" dirty="0" smtClean="0">
                <a:solidFill>
                  <a:srgbClr val="000000"/>
                </a:solidFill>
                <a:highlight>
                  <a:srgbClr val="FFFFFF"/>
                </a:highlight>
                <a:latin typeface="Consolas" panose="020B0609020204030204" pitchFamily="49" charset="0"/>
              </a:rPr>
              <a:t> = </a:t>
            </a:r>
            <a:r>
              <a:rPr lang="en-GB" sz="1400" dirty="0" smtClean="0">
                <a:solidFill>
                  <a:srgbClr val="0000FF"/>
                </a:solidFill>
                <a:highlight>
                  <a:srgbClr val="FFFFFF"/>
                </a:highlight>
                <a:latin typeface="Consolas" panose="020B0609020204030204" pitchFamily="49" charset="0"/>
              </a:rPr>
              <a:t>new</a:t>
            </a:r>
            <a:r>
              <a:rPr lang="en-GB" sz="1400" dirty="0" smtClean="0">
                <a:solidFill>
                  <a:srgbClr val="000000"/>
                </a:solidFill>
                <a:highlight>
                  <a:srgbClr val="FFFFFF"/>
                </a:highlight>
                <a:latin typeface="Consolas" panose="020B0609020204030204" pitchFamily="49" charset="0"/>
              </a:rPr>
              <a:t> </a:t>
            </a:r>
            <a:r>
              <a:rPr lang="en-GB" sz="1400" dirty="0" smtClean="0">
                <a:solidFill>
                  <a:srgbClr val="2B91AF"/>
                </a:solidFill>
                <a:highlight>
                  <a:srgbClr val="FFFFFF"/>
                </a:highlight>
                <a:latin typeface="Consolas" panose="020B0609020204030204" pitchFamily="49" charset="0"/>
              </a:rPr>
              <a:t>Map</a:t>
            </a:r>
            <a:r>
              <a:rPr lang="en-GB" sz="1400" dirty="0" smtClean="0">
                <a:solidFill>
                  <a:srgbClr val="000000"/>
                </a:solidFill>
                <a:highlight>
                  <a:srgbClr val="FFFFFF"/>
                </a:highlight>
                <a:latin typeface="Consolas" panose="020B0609020204030204" pitchFamily="49" charset="0"/>
              </a:rPr>
              <a:t>();</a:t>
            </a:r>
            <a:br>
              <a:rPr lang="en-GB" sz="1400" dirty="0" smtClean="0">
                <a:solidFill>
                  <a:srgbClr val="000000"/>
                </a:solidFill>
                <a:highlight>
                  <a:srgbClr val="FFFFFF"/>
                </a:highlight>
                <a:latin typeface="Consolas" panose="020B0609020204030204" pitchFamily="49" charset="0"/>
              </a:rPr>
            </a:br>
            <a:r>
              <a:rPr lang="en-GB" sz="1400" dirty="0" smtClean="0">
                <a:solidFill>
                  <a:srgbClr val="000000"/>
                </a:solidFill>
                <a:highlight>
                  <a:srgbClr val="FFFFFF"/>
                </a:highlight>
                <a:latin typeface="Consolas" panose="020B0609020204030204" pitchFamily="49" charset="0"/>
              </a:rPr>
              <a:t>     </a:t>
            </a:r>
            <a:r>
              <a:rPr lang="en-GB" sz="1400" dirty="0" err="1" smtClean="0">
                <a:solidFill>
                  <a:srgbClr val="000000"/>
                </a:solidFill>
                <a:highlight>
                  <a:srgbClr val="FFFFFF"/>
                </a:highlight>
                <a:latin typeface="Consolas" panose="020B0609020204030204" pitchFamily="49" charset="0"/>
              </a:rPr>
              <a:t>ContentPanel.Children.Add</a:t>
            </a:r>
            <a:r>
              <a:rPr lang="en-GB" sz="1400" dirty="0" smtClean="0">
                <a:solidFill>
                  <a:srgbClr val="000000"/>
                </a:solidFill>
                <a:highlight>
                  <a:srgbClr val="FFFFFF"/>
                </a:highlight>
                <a:latin typeface="Consolas" panose="020B0609020204030204" pitchFamily="49" charset="0"/>
              </a:rPr>
              <a:t>(</a:t>
            </a:r>
            <a:r>
              <a:rPr lang="en-GB" sz="1400" dirty="0" err="1" smtClean="0">
                <a:solidFill>
                  <a:srgbClr val="000000"/>
                </a:solidFill>
                <a:highlight>
                  <a:srgbClr val="FFFFFF"/>
                </a:highlight>
                <a:latin typeface="Consolas" panose="020B0609020204030204" pitchFamily="49" charset="0"/>
              </a:rPr>
              <a:t>MyMap</a:t>
            </a:r>
            <a:r>
              <a:rPr lang="en-GB" sz="1400" dirty="0" smtClean="0">
                <a:solidFill>
                  <a:srgbClr val="000000"/>
                </a:solidFill>
                <a:highlight>
                  <a:srgbClr val="FFFFFF"/>
                </a:highlight>
                <a:latin typeface="Consolas" panose="020B0609020204030204" pitchFamily="49" charset="0"/>
              </a:rPr>
              <a:t>);</a:t>
            </a:r>
            <a:br>
              <a:rPr lang="en-GB" sz="1400" dirty="0" smtClean="0">
                <a:solidFill>
                  <a:srgbClr val="000000"/>
                </a:solidFill>
                <a:highlight>
                  <a:srgbClr val="FFFFFF"/>
                </a:highlight>
                <a:latin typeface="Consolas" panose="020B0609020204030204" pitchFamily="49" charset="0"/>
              </a:rPr>
            </a:br>
            <a:r>
              <a:rPr lang="en-GB" sz="1400" dirty="0" smtClean="0">
                <a:solidFill>
                  <a:srgbClr val="000000"/>
                </a:solidFill>
                <a:highlight>
                  <a:srgbClr val="FFFFFF"/>
                </a:highlight>
                <a:latin typeface="Consolas" panose="020B0609020204030204" pitchFamily="49" charset="0"/>
              </a:rPr>
              <a:t> }</a:t>
            </a:r>
            <a:endParaRPr lang="en-GB" sz="1400" dirty="0" smtClean="0"/>
          </a:p>
        </p:txBody>
      </p:sp>
      <p:sp>
        <p:nvSpPr>
          <p:cNvPr id="3" name="Title 2"/>
          <p:cNvSpPr>
            <a:spLocks noGrp="1"/>
          </p:cNvSpPr>
          <p:nvPr>
            <p:ph type="title"/>
          </p:nvPr>
        </p:nvSpPr>
        <p:spPr/>
        <p:txBody>
          <a:bodyPr/>
          <a:lstStyle/>
          <a:p>
            <a:r>
              <a:rPr lang="en-GB" dirty="0" smtClean="0"/>
              <a:t>Map Control</a:t>
            </a:r>
            <a:endParaRPr lang="en-GB" dirty="0"/>
          </a:p>
        </p:txBody>
      </p:sp>
      <p:sp>
        <p:nvSpPr>
          <p:cNvPr id="4" name="Text Placeholder 3"/>
          <p:cNvSpPr>
            <a:spLocks noGrp="1"/>
          </p:cNvSpPr>
          <p:nvPr>
            <p:ph type="body" sz="quarter" idx="17"/>
          </p:nvPr>
        </p:nvSpPr>
        <p:spPr/>
        <p:txBody>
          <a:bodyPr/>
          <a:lstStyle/>
          <a:p>
            <a:endParaRPr lang="en-GB"/>
          </a:p>
        </p:txBody>
      </p:sp>
      <p:sp>
        <p:nvSpPr>
          <p:cNvPr id="7" name="Rectangle 6"/>
          <p:cNvSpPr/>
          <p:nvPr/>
        </p:nvSpPr>
        <p:spPr>
          <a:xfrm>
            <a:off x="6438282" y="1233851"/>
            <a:ext cx="2248519" cy="3364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9" name="Rectangle 8"/>
          <p:cNvSpPr/>
          <p:nvPr/>
        </p:nvSpPr>
        <p:spPr>
          <a:xfrm>
            <a:off x="7489826" y="1233851"/>
            <a:ext cx="1196975" cy="1196975"/>
          </a:xfrm>
          <a:prstGeom prst="rect">
            <a:avLst/>
          </a:prstGeom>
          <a:solidFill>
            <a:srgbClr val="BAD80A">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1" name="Rectangle 10"/>
          <p:cNvSpPr/>
          <p:nvPr/>
        </p:nvSpPr>
        <p:spPr>
          <a:xfrm>
            <a:off x="457201" y="1233852"/>
            <a:ext cx="5865222" cy="3728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r>
              <a:rPr lang="en-GB" sz="1600" dirty="0">
                <a:solidFill>
                  <a:schemeClr val="tx2">
                    <a:alpha val="99000"/>
                  </a:schemeClr>
                </a:solidFill>
              </a:rPr>
              <a:t>Add a Map to your UI</a:t>
            </a:r>
            <a:endParaRPr lang="en-US" sz="1600" dirty="0" err="1" smtClean="0">
              <a:solidFill>
                <a:schemeClr val="tx2">
                  <a:alpha val="99000"/>
                </a:schemeClr>
              </a:solidFill>
            </a:endParaRPr>
          </a:p>
        </p:txBody>
      </p:sp>
      <p:sp>
        <p:nvSpPr>
          <p:cNvPr id="16" name="Rectangle 15"/>
          <p:cNvSpPr/>
          <p:nvPr/>
        </p:nvSpPr>
        <p:spPr>
          <a:xfrm>
            <a:off x="457201" y="2654438"/>
            <a:ext cx="5865222" cy="3728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r>
              <a:rPr lang="en-GB" sz="1600" dirty="0" smtClean="0">
                <a:solidFill>
                  <a:schemeClr val="tx2">
                    <a:alpha val="99000"/>
                  </a:schemeClr>
                </a:solidFill>
              </a:rPr>
              <a:t>In Code:</a:t>
            </a:r>
            <a:endParaRPr lang="en-US" sz="1600" dirty="0" err="1" smtClean="0">
              <a:solidFill>
                <a:schemeClr val="tx2">
                  <a:alpha val="99000"/>
                </a:schemeClr>
              </a:solidFill>
            </a:endParaRPr>
          </a:p>
        </p:txBody>
      </p:sp>
      <p:pic>
        <p:nvPicPr>
          <p:cNvPr id="8" name="Picture 7"/>
          <p:cNvPicPr>
            <a:picLocks noChangeAspect="1"/>
          </p:cNvPicPr>
          <p:nvPr/>
        </p:nvPicPr>
        <p:blipFill rotWithShape="1">
          <a:blip r:embed="rId3"/>
          <a:srcRect l="2378" t="731" r="1726" b="1102"/>
          <a:stretch/>
        </p:blipFill>
        <p:spPr>
          <a:xfrm>
            <a:off x="6780476" y="1420292"/>
            <a:ext cx="1652867" cy="2991688"/>
          </a:xfrm>
          <a:prstGeom prst="roundRect">
            <a:avLst>
              <a:gd name="adj" fmla="val 4998"/>
            </a:avLst>
          </a:prstGeom>
        </p:spPr>
      </p:pic>
    </p:spTree>
    <p:extLst>
      <p:ext uri="{BB962C8B-B14F-4D97-AF65-F5344CB8AC3E}">
        <p14:creationId xmlns:p14="http://schemas.microsoft.com/office/powerpoint/2010/main" val="330781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438282" y="1233851"/>
            <a:ext cx="2248519" cy="3364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9" name="Rectangle 8"/>
          <p:cNvSpPr/>
          <p:nvPr/>
        </p:nvSpPr>
        <p:spPr>
          <a:xfrm>
            <a:off x="7489826" y="1233851"/>
            <a:ext cx="1196975" cy="1196975"/>
          </a:xfrm>
          <a:prstGeom prst="rect">
            <a:avLst/>
          </a:prstGeom>
          <a:solidFill>
            <a:srgbClr val="9B4F9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0" name="Rectangle 9"/>
          <p:cNvSpPr/>
          <p:nvPr/>
        </p:nvSpPr>
        <p:spPr>
          <a:xfrm>
            <a:off x="457201" y="1233851"/>
            <a:ext cx="5865222" cy="33641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endParaRPr lang="en-US" sz="1600" dirty="0" err="1" smtClean="0">
              <a:solidFill>
                <a:schemeClr val="tx2">
                  <a:alpha val="99000"/>
                </a:schemeClr>
              </a:solidFill>
            </a:endParaRPr>
          </a:p>
        </p:txBody>
      </p:sp>
      <p:sp>
        <p:nvSpPr>
          <p:cNvPr id="3" name="Title 2"/>
          <p:cNvSpPr>
            <a:spLocks noGrp="1"/>
          </p:cNvSpPr>
          <p:nvPr>
            <p:ph type="title"/>
          </p:nvPr>
        </p:nvSpPr>
        <p:spPr>
          <a:xfrm>
            <a:off x="457200" y="401955"/>
            <a:ext cx="8229600" cy="387798"/>
          </a:xfrm>
        </p:spPr>
        <p:txBody>
          <a:bodyPr/>
          <a:lstStyle/>
          <a:p>
            <a:r>
              <a:rPr lang="en-GB" dirty="0" smtClean="0"/>
              <a:t>Built-In Map Tasks</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3159" y="1385566"/>
            <a:ext cx="1828949" cy="3048249"/>
          </a:xfrm>
          <a:prstGeom prst="rect">
            <a:avLst/>
          </a:prstGeom>
        </p:spPr>
      </p:pic>
      <p:sp>
        <p:nvSpPr>
          <p:cNvPr id="2" name="Text Placeholder 1"/>
          <p:cNvSpPr>
            <a:spLocks noGrp="1"/>
          </p:cNvSpPr>
          <p:nvPr>
            <p:ph type="body" sz="quarter" idx="17"/>
          </p:nvPr>
        </p:nvSpPr>
        <p:spPr/>
        <p:txBody>
          <a:bodyPr/>
          <a:lstStyle/>
          <a:p>
            <a:endParaRPr lang="en-US"/>
          </a:p>
        </p:txBody>
      </p:sp>
      <p:sp>
        <p:nvSpPr>
          <p:cNvPr id="12" name="Text Placeholder 8"/>
          <p:cNvSpPr txBox="1">
            <a:spLocks/>
          </p:cNvSpPr>
          <p:nvPr/>
        </p:nvSpPr>
        <p:spPr>
          <a:xfrm>
            <a:off x="260426" y="1367883"/>
            <a:ext cx="8229600" cy="3018127"/>
          </a:xfrm>
          <a:prstGeom prst="rect">
            <a:avLst/>
          </a:prstGeom>
        </p:spPr>
        <p:txBody>
          <a:bodyPr vert="horz" lIns="0" tIns="0" rIns="0" bIns="0" rtlCol="0">
            <a:noAutofit/>
          </a:bodyPr>
          <a:lstStyle>
            <a:lvl1pPr marL="114300" indent="-114300" algn="l" defTabSz="914400" rtl="0" eaLnBrk="1" latinLnBrk="0" hangingPunct="1">
              <a:lnSpc>
                <a:spcPct val="125000"/>
              </a:lnSpc>
              <a:spcBef>
                <a:spcPts val="600"/>
              </a:spcBef>
              <a:buClrTx/>
              <a:buSzPct val="100000"/>
              <a:buFont typeface="Arial" pitchFamily="34" charset="0"/>
              <a:buChar char="•"/>
              <a:defRPr sz="1600" kern="1200" spc="0" baseline="0">
                <a:solidFill>
                  <a:schemeClr val="tx2">
                    <a:alpha val="99000"/>
                  </a:schemeClr>
                </a:solidFill>
                <a:latin typeface="+mn-lt"/>
                <a:ea typeface="+mn-ea"/>
                <a:cs typeface="+mn-cs"/>
              </a:defRPr>
            </a:lvl1pPr>
            <a:lvl2pPr marL="57467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2pPr>
            <a:lvl3pPr marL="10287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3pPr>
            <a:lvl4pPr marL="148907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4pPr>
            <a:lvl5pPr marL="19431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0375" lvl="1" indent="0">
              <a:buFont typeface="Arial" pitchFamily="34" charset="0"/>
              <a:buNone/>
            </a:pPr>
            <a:r>
              <a:rPr lang="en-US" sz="2800" dirty="0" err="1" smtClean="0">
                <a:solidFill>
                  <a:schemeClr val="accent1">
                    <a:alpha val="99000"/>
                  </a:schemeClr>
                </a:solidFill>
                <a:latin typeface="Segoe UI Light" pitchFamily="34" charset="0"/>
                <a:ea typeface="+mj-ea"/>
                <a:cs typeface="+mj-cs"/>
              </a:rPr>
              <a:t>MapTask</a:t>
            </a:r>
            <a:endParaRPr lang="en-US" sz="2800" dirty="0" smtClean="0">
              <a:solidFill>
                <a:schemeClr val="accent1">
                  <a:alpha val="99000"/>
                </a:schemeClr>
              </a:solidFill>
              <a:latin typeface="Segoe UI Light" pitchFamily="34" charset="0"/>
              <a:ea typeface="+mj-ea"/>
              <a:cs typeface="+mj-cs"/>
            </a:endParaRPr>
          </a:p>
          <a:p>
            <a:pPr marL="460375" lvl="1" indent="0">
              <a:buFont typeface="Arial" pitchFamily="34" charset="0"/>
              <a:buNone/>
            </a:pPr>
            <a:endParaRPr lang="en-US" sz="2800" dirty="0">
              <a:solidFill>
                <a:schemeClr val="accent1">
                  <a:alpha val="99000"/>
                </a:schemeClr>
              </a:solidFill>
              <a:latin typeface="Segoe UI Light" pitchFamily="34" charset="0"/>
              <a:ea typeface="+mj-ea"/>
              <a:cs typeface="+mj-cs"/>
            </a:endParaRPr>
          </a:p>
          <a:p>
            <a:pPr marL="460375" lvl="1" indent="0">
              <a:buFont typeface="Arial" pitchFamily="34" charset="0"/>
              <a:buNone/>
            </a:pPr>
            <a:r>
              <a:rPr lang="en-US" sz="2800" dirty="0" err="1" smtClean="0">
                <a:solidFill>
                  <a:schemeClr val="accent1">
                    <a:alpha val="99000"/>
                  </a:schemeClr>
                </a:solidFill>
                <a:latin typeface="Segoe UI Light" pitchFamily="34" charset="0"/>
                <a:ea typeface="+mj-ea"/>
                <a:cs typeface="+mj-cs"/>
              </a:rPr>
              <a:t>MapsDirectionTask</a:t>
            </a:r>
            <a:endParaRPr lang="en-US" sz="2800" dirty="0" smtClean="0">
              <a:solidFill>
                <a:schemeClr val="accent1">
                  <a:alpha val="99000"/>
                </a:schemeClr>
              </a:solidFill>
              <a:latin typeface="Segoe UI Light" pitchFamily="34" charset="0"/>
              <a:ea typeface="+mj-ea"/>
              <a:cs typeface="+mj-cs"/>
            </a:endParaRPr>
          </a:p>
          <a:p>
            <a:pPr marL="460375" lvl="1" indent="0">
              <a:buFont typeface="Arial" pitchFamily="34" charset="0"/>
              <a:buNone/>
            </a:pPr>
            <a:endParaRPr lang="en-US" sz="2800" dirty="0">
              <a:solidFill>
                <a:schemeClr val="accent1">
                  <a:alpha val="99000"/>
                </a:schemeClr>
              </a:solidFill>
              <a:latin typeface="Segoe UI Light" pitchFamily="34" charset="0"/>
              <a:ea typeface="+mj-ea"/>
              <a:cs typeface="+mj-cs"/>
            </a:endParaRPr>
          </a:p>
          <a:p>
            <a:pPr marL="460375" lvl="1" indent="0">
              <a:buFont typeface="Arial" pitchFamily="34" charset="0"/>
              <a:buNone/>
            </a:pPr>
            <a:r>
              <a:rPr lang="en-US" sz="2800" dirty="0" err="1" smtClean="0">
                <a:solidFill>
                  <a:schemeClr val="accent1">
                    <a:alpha val="99000"/>
                  </a:schemeClr>
                </a:solidFill>
                <a:latin typeface="Segoe UI Light" pitchFamily="34" charset="0"/>
                <a:ea typeface="+mj-ea"/>
                <a:cs typeface="+mj-cs"/>
              </a:rPr>
              <a:t>MapsDownloaderTask</a:t>
            </a:r>
            <a:endParaRPr lang="en-US" sz="2800" dirty="0" smtClean="0">
              <a:solidFill>
                <a:schemeClr val="accent1">
                  <a:alpha val="99000"/>
                </a:schemeClr>
              </a:solidFill>
              <a:latin typeface="Segoe UI Light" pitchFamily="34" charset="0"/>
              <a:ea typeface="+mj-ea"/>
              <a:cs typeface="+mj-cs"/>
            </a:endParaRPr>
          </a:p>
          <a:p>
            <a:pPr marL="460375" lvl="1" indent="0">
              <a:buFont typeface="Arial" pitchFamily="34" charset="0"/>
              <a:buNone/>
            </a:pPr>
            <a:r>
              <a:rPr lang="en-US" sz="2000" dirty="0" smtClean="0"/>
              <a:t>	</a:t>
            </a:r>
            <a:endParaRPr lang="en-US" sz="1800" dirty="0" smtClean="0"/>
          </a:p>
        </p:txBody>
      </p:sp>
      <p:sp>
        <p:nvSpPr>
          <p:cNvPr id="13" name="Rectangle 12"/>
          <p:cNvSpPr/>
          <p:nvPr/>
        </p:nvSpPr>
        <p:spPr>
          <a:xfrm>
            <a:off x="723414" y="2962251"/>
            <a:ext cx="5434318" cy="3728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marL="0" lvl="1" indent="0">
              <a:buFont typeface="Arial" pitchFamily="34" charset="0"/>
              <a:buNone/>
            </a:pPr>
            <a:r>
              <a:rPr lang="en-US" sz="1600" dirty="0" smtClean="0">
                <a:solidFill>
                  <a:schemeClr val="tx2">
                    <a:alpha val="99000"/>
                  </a:schemeClr>
                </a:solidFill>
              </a:rPr>
              <a:t>Start turn-by-turn directions in 4 lines of code</a:t>
            </a:r>
            <a:endParaRPr lang="en-US" sz="1600" dirty="0">
              <a:solidFill>
                <a:schemeClr val="tx2">
                  <a:alpha val="99000"/>
                </a:schemeClr>
              </a:solidFill>
            </a:endParaRPr>
          </a:p>
        </p:txBody>
      </p:sp>
      <p:sp>
        <p:nvSpPr>
          <p:cNvPr id="14" name="Rectangle 13"/>
          <p:cNvSpPr/>
          <p:nvPr/>
        </p:nvSpPr>
        <p:spPr>
          <a:xfrm>
            <a:off x="723414" y="4060935"/>
            <a:ext cx="5434318" cy="3728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marL="0" lvl="1" indent="0">
              <a:buFont typeface="Arial" pitchFamily="34" charset="0"/>
              <a:buNone/>
            </a:pPr>
            <a:r>
              <a:rPr lang="en-US" sz="1600" dirty="0" smtClean="0">
                <a:solidFill>
                  <a:schemeClr val="tx2">
                    <a:alpha val="99000"/>
                  </a:schemeClr>
                </a:solidFill>
              </a:rPr>
              <a:t>Download map data for offline in 2 lines of code</a:t>
            </a:r>
            <a:endParaRPr lang="en-US" sz="1600" dirty="0">
              <a:solidFill>
                <a:schemeClr val="tx2">
                  <a:alpha val="99000"/>
                </a:schemeClr>
              </a:solidFill>
            </a:endParaRPr>
          </a:p>
        </p:txBody>
      </p:sp>
      <p:sp>
        <p:nvSpPr>
          <p:cNvPr id="11" name="Rectangle 10"/>
          <p:cNvSpPr/>
          <p:nvPr/>
        </p:nvSpPr>
        <p:spPr>
          <a:xfrm>
            <a:off x="723414" y="1942057"/>
            <a:ext cx="5434318" cy="3728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marL="0" lvl="1" indent="0">
              <a:buFont typeface="Arial" pitchFamily="34" charset="0"/>
              <a:buNone/>
            </a:pPr>
            <a:r>
              <a:rPr lang="en-US" sz="1600" dirty="0">
                <a:solidFill>
                  <a:schemeClr val="tx2">
                    <a:alpha val="99000"/>
                  </a:schemeClr>
                </a:solidFill>
              </a:rPr>
              <a:t>L</a:t>
            </a:r>
            <a:r>
              <a:rPr lang="en-US" sz="1600" dirty="0" smtClean="0">
                <a:solidFill>
                  <a:schemeClr val="tx2">
                    <a:alpha val="99000"/>
                  </a:schemeClr>
                </a:solidFill>
              </a:rPr>
              <a:t>aunch </a:t>
            </a:r>
            <a:r>
              <a:rPr lang="en-US" sz="1600" dirty="0">
                <a:solidFill>
                  <a:schemeClr val="tx2">
                    <a:alpha val="99000"/>
                  </a:schemeClr>
                </a:solidFill>
              </a:rPr>
              <a:t>the map in 2 lines of code</a:t>
            </a:r>
          </a:p>
        </p:txBody>
      </p:sp>
    </p:spTree>
    <p:extLst>
      <p:ext uri="{BB962C8B-B14F-4D97-AF65-F5344CB8AC3E}">
        <p14:creationId xmlns:p14="http://schemas.microsoft.com/office/powerpoint/2010/main" val="370553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438282" y="1233851"/>
            <a:ext cx="2248519" cy="3364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9" name="Rectangle 8"/>
          <p:cNvSpPr/>
          <p:nvPr/>
        </p:nvSpPr>
        <p:spPr>
          <a:xfrm>
            <a:off x="7489826" y="1233851"/>
            <a:ext cx="1196975" cy="1196975"/>
          </a:xfrm>
          <a:prstGeom prst="rect">
            <a:avLst/>
          </a:prstGeom>
          <a:solidFill>
            <a:srgbClr val="7FBA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0" name="Rectangle 9"/>
          <p:cNvSpPr/>
          <p:nvPr/>
        </p:nvSpPr>
        <p:spPr>
          <a:xfrm>
            <a:off x="457201" y="1238462"/>
            <a:ext cx="5865222" cy="4572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r>
              <a:rPr lang="en-GB" sz="1600" dirty="0" smtClean="0">
                <a:solidFill>
                  <a:schemeClr val="tx2">
                    <a:alpha val="99000"/>
                  </a:schemeClr>
                </a:solidFill>
              </a:rPr>
              <a:t>Mapping offline in native and apps</a:t>
            </a:r>
            <a:endParaRPr lang="en-US" sz="1600" dirty="0" err="1" smtClean="0">
              <a:solidFill>
                <a:schemeClr val="tx2">
                  <a:alpha val="99000"/>
                </a:schemeClr>
              </a:solidFill>
            </a:endParaRPr>
          </a:p>
        </p:txBody>
      </p:sp>
      <p:sp>
        <p:nvSpPr>
          <p:cNvPr id="3" name="Title 2"/>
          <p:cNvSpPr>
            <a:spLocks noGrp="1"/>
          </p:cNvSpPr>
          <p:nvPr>
            <p:ph type="title"/>
          </p:nvPr>
        </p:nvSpPr>
        <p:spPr>
          <a:xfrm>
            <a:off x="457200" y="401955"/>
            <a:ext cx="8229600" cy="360548"/>
          </a:xfrm>
        </p:spPr>
        <p:txBody>
          <a:bodyPr/>
          <a:lstStyle/>
          <a:p>
            <a:r>
              <a:rPr lang="en-GB" dirty="0" err="1" smtClean="0"/>
              <a:t>MapsDownloaderTask</a:t>
            </a:r>
            <a:r>
              <a:rPr lang="en-GB" dirty="0" smtClean="0"/>
              <a:t> and Offline Maps</a:t>
            </a:r>
            <a:endParaRPr lang="en-GB" dirty="0"/>
          </a:p>
        </p:txBody>
      </p:sp>
      <p:sp>
        <p:nvSpPr>
          <p:cNvPr id="2" name="Text Placeholder 1"/>
          <p:cNvSpPr>
            <a:spLocks noGrp="1"/>
          </p:cNvSpPr>
          <p:nvPr>
            <p:ph type="body" sz="quarter" idx="17"/>
          </p:nvPr>
        </p:nvSpPr>
        <p:spPr/>
        <p:txBody>
          <a:bodyPr/>
          <a:lstStyle/>
          <a:p>
            <a:endParaRPr lang="en-US"/>
          </a:p>
        </p:txBody>
      </p:sp>
      <p:sp>
        <p:nvSpPr>
          <p:cNvPr id="4" name="Rectangle 3"/>
          <p:cNvSpPr/>
          <p:nvPr/>
        </p:nvSpPr>
        <p:spPr>
          <a:xfrm>
            <a:off x="457201" y="2561038"/>
            <a:ext cx="5872163" cy="584775"/>
          </a:xfrm>
          <a:prstGeom prst="rect">
            <a:avLst/>
          </a:prstGeom>
        </p:spPr>
        <p:txBody>
          <a:bodyPr wrap="square">
            <a:spAutoFit/>
          </a:bodyPr>
          <a:lstStyle/>
          <a:p>
            <a:r>
              <a:rPr lang="en-US" sz="1600" dirty="0" err="1">
                <a:solidFill>
                  <a:srgbClr val="2B91AF"/>
                </a:solidFill>
                <a:highlight>
                  <a:srgbClr val="FFFFFF"/>
                </a:highlight>
                <a:latin typeface="Consolas" panose="020B0609020204030204" pitchFamily="49" charset="0"/>
              </a:rPr>
              <a:t>MapDownloaderTask</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mdt</a:t>
            </a:r>
            <a:r>
              <a:rPr lang="en-US" sz="1600" dirty="0">
                <a:solidFill>
                  <a:srgbClr val="000000"/>
                </a:solidFill>
                <a:highlight>
                  <a:srgbClr val="FFFFFF"/>
                </a:highlight>
                <a:latin typeface="Consolas" panose="020B0609020204030204" pitchFamily="49" charset="0"/>
              </a:rPr>
              <a:t> =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MapDownloaderTask</a:t>
            </a:r>
            <a:r>
              <a:rPr lang="en-US" sz="1600" dirty="0">
                <a:solidFill>
                  <a:srgbClr val="000000"/>
                </a:solidFill>
                <a:highlight>
                  <a:srgbClr val="FFFFFF"/>
                </a:highlight>
                <a:latin typeface="Consolas" panose="020B0609020204030204" pitchFamily="49" charset="0"/>
              </a:rPr>
              <a:t>();</a:t>
            </a:r>
          </a:p>
          <a:p>
            <a:r>
              <a:rPr lang="en-US" sz="1600" dirty="0" err="1">
                <a:solidFill>
                  <a:srgbClr val="000000"/>
                </a:solidFill>
                <a:highlight>
                  <a:srgbClr val="FFFFFF"/>
                </a:highlight>
                <a:latin typeface="Consolas" panose="020B0609020204030204" pitchFamily="49" charset="0"/>
              </a:rPr>
              <a:t>mdt.Show</a:t>
            </a:r>
            <a:r>
              <a:rPr lang="en-US" sz="1600" dirty="0">
                <a:solidFill>
                  <a:srgbClr val="000000"/>
                </a:solidFill>
                <a:highlight>
                  <a:srgbClr val="FFFFFF"/>
                </a:highlight>
                <a:latin typeface="Consolas" panose="020B0609020204030204" pitchFamily="49" charset="0"/>
              </a:rPr>
              <a:t>();</a:t>
            </a:r>
            <a:endParaRPr lang="en-US" sz="1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593" y="1378827"/>
            <a:ext cx="1844549" cy="3074248"/>
          </a:xfrm>
          <a:prstGeom prst="rect">
            <a:avLst/>
          </a:prstGeom>
        </p:spPr>
      </p:pic>
      <p:sp>
        <p:nvSpPr>
          <p:cNvPr id="11" name="Rectangle 10"/>
          <p:cNvSpPr/>
          <p:nvPr/>
        </p:nvSpPr>
        <p:spPr>
          <a:xfrm>
            <a:off x="457201" y="1945143"/>
            <a:ext cx="5865222" cy="4572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r>
              <a:rPr lang="en-GB" sz="1600" dirty="0" smtClean="0">
                <a:solidFill>
                  <a:schemeClr val="tx2">
                    <a:alpha val="99000"/>
                  </a:schemeClr>
                </a:solidFill>
              </a:rPr>
              <a:t>Route Queries do not require a network</a:t>
            </a:r>
            <a:endParaRPr lang="en-US" sz="1600" dirty="0" err="1" smtClean="0">
              <a:solidFill>
                <a:schemeClr val="tx2">
                  <a:alpha val="99000"/>
                </a:schemeClr>
              </a:solidFill>
            </a:endParaRPr>
          </a:p>
        </p:txBody>
      </p:sp>
    </p:spTree>
    <p:extLst>
      <p:ext uri="{BB962C8B-B14F-4D97-AF65-F5344CB8AC3E}">
        <p14:creationId xmlns:p14="http://schemas.microsoft.com/office/powerpoint/2010/main" val="220466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199" y="1767840"/>
            <a:ext cx="2242186" cy="360548"/>
          </a:xfrm>
        </p:spPr>
        <p:txBody>
          <a:bodyPr/>
          <a:lstStyle/>
          <a:p>
            <a:r>
              <a:rPr lang="en-US" dirty="0" smtClean="0">
                <a:solidFill>
                  <a:schemeClr val="tx1">
                    <a:alpha val="99000"/>
                  </a:schemeClr>
                </a:solidFill>
              </a:rPr>
              <a:t>Maps Demo</a:t>
            </a:r>
            <a:endParaRPr lang="en-US" dirty="0">
              <a:solidFill>
                <a:schemeClr val="tx1">
                  <a:alpha val="99000"/>
                </a:schemeClr>
              </a:solidFill>
            </a:endParaRPr>
          </a:p>
        </p:txBody>
      </p:sp>
      <p:pic>
        <p:nvPicPr>
          <p:cNvPr id="23" name="Picture Placeholder 22"/>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t="5990" b="5990"/>
          <a:stretch>
            <a:fillRect/>
          </a:stretch>
        </p:blipFill>
        <p:spPr/>
      </p:pic>
      <p:sp>
        <p:nvSpPr>
          <p:cNvPr id="20" name="Text Placeholder 19"/>
          <p:cNvSpPr>
            <a:spLocks noGrp="1"/>
          </p:cNvSpPr>
          <p:nvPr>
            <p:ph type="body" sz="quarter" idx="22"/>
          </p:nvPr>
        </p:nvSpPr>
        <p:spPr>
          <a:xfrm>
            <a:off x="457199" y="400123"/>
            <a:ext cx="2236788" cy="207942"/>
          </a:xfrm>
        </p:spPr>
        <p:txBody>
          <a:bodyPr/>
          <a:lstStyle/>
          <a:p>
            <a:r>
              <a:rPr lang="en-US" smtClean="0">
                <a:solidFill>
                  <a:schemeClr val="tx1">
                    <a:alpha val="99000"/>
                  </a:schemeClr>
                </a:solidFill>
              </a:rPr>
              <a:t>2</a:t>
            </a:r>
            <a:endParaRPr lang="en-US" dirty="0">
              <a:solidFill>
                <a:schemeClr val="tx1">
                  <a:alpha val="99000"/>
                </a:schemeClr>
              </a:solidFill>
            </a:endParaRPr>
          </a:p>
        </p:txBody>
      </p:sp>
      <p:sp>
        <p:nvSpPr>
          <p:cNvPr id="21" name="Rectangle 20"/>
          <p:cNvSpPr/>
          <p:nvPr/>
        </p:nvSpPr>
        <p:spPr>
          <a:xfrm>
            <a:off x="7952586" y="0"/>
            <a:ext cx="1191414" cy="1191414"/>
          </a:xfrm>
          <a:prstGeom prst="rect">
            <a:avLst/>
          </a:prstGeom>
          <a:solidFill>
            <a:srgbClr val="E811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45720" bIns="91440" rtlCol="0" anchor="t" anchorCtr="0"/>
          <a:lstStyle/>
          <a:p>
            <a:endParaRPr lang="en-US" sz="1400" dirty="0" smtClean="0">
              <a:solidFill>
                <a:schemeClr val="tx1">
                  <a:alpha val="99000"/>
                </a:schemeClr>
              </a:solidFill>
            </a:endParaRPr>
          </a:p>
        </p:txBody>
      </p:sp>
      <p:sp>
        <p:nvSpPr>
          <p:cNvPr id="22" name="Freeform 82"/>
          <p:cNvSpPr>
            <a:spLocks noEditPoints="1"/>
          </p:cNvSpPr>
          <p:nvPr/>
        </p:nvSpPr>
        <p:spPr bwMode="auto">
          <a:xfrm>
            <a:off x="8371806" y="336057"/>
            <a:ext cx="430531" cy="519300"/>
          </a:xfrm>
          <a:custGeom>
            <a:avLst/>
            <a:gdLst>
              <a:gd name="T0" fmla="*/ 18 w 82"/>
              <a:gd name="T1" fmla="*/ 82 h 99"/>
              <a:gd name="T2" fmla="*/ 20 w 82"/>
              <a:gd name="T3" fmla="*/ 76 h 99"/>
              <a:gd name="T4" fmla="*/ 46 w 82"/>
              <a:gd name="T5" fmla="*/ 6 h 99"/>
              <a:gd name="T6" fmla="*/ 48 w 82"/>
              <a:gd name="T7" fmla="*/ 1 h 99"/>
              <a:gd name="T8" fmla="*/ 36 w 82"/>
              <a:gd name="T9" fmla="*/ 88 h 99"/>
              <a:gd name="T10" fmla="*/ 23 w 82"/>
              <a:gd name="T11" fmla="*/ 99 h 99"/>
              <a:gd name="T12" fmla="*/ 49 w 82"/>
              <a:gd name="T13" fmla="*/ 99 h 99"/>
              <a:gd name="T14" fmla="*/ 36 w 82"/>
              <a:gd name="T15" fmla="*/ 88 h 99"/>
              <a:gd name="T16" fmla="*/ 33 w 82"/>
              <a:gd name="T17" fmla="*/ 75 h 99"/>
              <a:gd name="T18" fmla="*/ 33 w 82"/>
              <a:gd name="T19" fmla="*/ 8 h 99"/>
              <a:gd name="T20" fmla="*/ 26 w 82"/>
              <a:gd name="T21" fmla="*/ 31 h 99"/>
              <a:gd name="T22" fmla="*/ 34 w 82"/>
              <a:gd name="T23" fmla="*/ 21 h 99"/>
              <a:gd name="T24" fmla="*/ 26 w 82"/>
              <a:gd name="T25" fmla="*/ 21 h 99"/>
              <a:gd name="T26" fmla="*/ 33 w 82"/>
              <a:gd name="T27" fmla="*/ 16 h 99"/>
              <a:gd name="T28" fmla="*/ 39 w 82"/>
              <a:gd name="T29" fmla="*/ 17 h 99"/>
              <a:gd name="T30" fmla="*/ 48 w 82"/>
              <a:gd name="T31" fmla="*/ 17 h 99"/>
              <a:gd name="T32" fmla="*/ 33 w 82"/>
              <a:gd name="T33" fmla="*/ 11 h 99"/>
              <a:gd name="T34" fmla="*/ 13 w 82"/>
              <a:gd name="T35" fmla="*/ 25 h 99"/>
              <a:gd name="T36" fmla="*/ 15 w 82"/>
              <a:gd name="T37" fmla="*/ 37 h 99"/>
              <a:gd name="T38" fmla="*/ 21 w 82"/>
              <a:gd name="T39" fmla="*/ 42 h 99"/>
              <a:gd name="T40" fmla="*/ 25 w 82"/>
              <a:gd name="T41" fmla="*/ 52 h 99"/>
              <a:gd name="T42" fmla="*/ 32 w 82"/>
              <a:gd name="T43" fmla="*/ 70 h 99"/>
              <a:gd name="T44" fmla="*/ 36 w 82"/>
              <a:gd name="T45" fmla="*/ 58 h 99"/>
              <a:gd name="T46" fmla="*/ 31 w 82"/>
              <a:gd name="T47" fmla="*/ 42 h 99"/>
              <a:gd name="T48" fmla="*/ 23 w 82"/>
              <a:gd name="T49" fmla="*/ 41 h 99"/>
              <a:gd name="T50" fmla="*/ 18 w 82"/>
              <a:gd name="T51" fmla="*/ 35 h 99"/>
              <a:gd name="T52" fmla="*/ 59 w 82"/>
              <a:gd name="T53" fmla="*/ 57 h 99"/>
              <a:gd name="T54" fmla="*/ 62 w 82"/>
              <a:gd name="T55" fmla="*/ 32 h 99"/>
              <a:gd name="T56" fmla="*/ 57 w 82"/>
              <a:gd name="T57" fmla="*/ 29 h 99"/>
              <a:gd name="T58" fmla="*/ 49 w 82"/>
              <a:gd name="T59" fmla="*/ 34 h 99"/>
              <a:gd name="T60" fmla="*/ 50 w 82"/>
              <a:gd name="T61" fmla="*/ 44 h 99"/>
              <a:gd name="T62" fmla="*/ 58 w 82"/>
              <a:gd name="T63"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99">
                <a:moveTo>
                  <a:pt x="73" y="56"/>
                </a:moveTo>
                <a:cubicBezTo>
                  <a:pt x="65" y="78"/>
                  <a:pt x="40" y="90"/>
                  <a:pt x="18" y="82"/>
                </a:cubicBezTo>
                <a:cubicBezTo>
                  <a:pt x="17" y="81"/>
                  <a:pt x="16" y="79"/>
                  <a:pt x="16" y="78"/>
                </a:cubicBezTo>
                <a:cubicBezTo>
                  <a:pt x="17" y="76"/>
                  <a:pt x="19" y="75"/>
                  <a:pt x="20" y="76"/>
                </a:cubicBezTo>
                <a:cubicBezTo>
                  <a:pt x="39" y="83"/>
                  <a:pt x="61" y="73"/>
                  <a:pt x="68" y="54"/>
                </a:cubicBezTo>
                <a:cubicBezTo>
                  <a:pt x="75" y="35"/>
                  <a:pt x="65" y="13"/>
                  <a:pt x="46" y="6"/>
                </a:cubicBezTo>
                <a:cubicBezTo>
                  <a:pt x="44" y="6"/>
                  <a:pt x="44" y="4"/>
                  <a:pt x="44" y="2"/>
                </a:cubicBezTo>
                <a:cubicBezTo>
                  <a:pt x="45" y="1"/>
                  <a:pt x="47" y="0"/>
                  <a:pt x="48" y="1"/>
                </a:cubicBezTo>
                <a:cubicBezTo>
                  <a:pt x="70" y="9"/>
                  <a:pt x="82" y="34"/>
                  <a:pt x="73" y="56"/>
                </a:cubicBezTo>
                <a:close/>
                <a:moveTo>
                  <a:pt x="36" y="88"/>
                </a:moveTo>
                <a:cubicBezTo>
                  <a:pt x="28" y="88"/>
                  <a:pt x="20" y="92"/>
                  <a:pt x="17" y="99"/>
                </a:cubicBezTo>
                <a:cubicBezTo>
                  <a:pt x="23" y="99"/>
                  <a:pt x="23" y="99"/>
                  <a:pt x="23" y="99"/>
                </a:cubicBezTo>
                <a:cubicBezTo>
                  <a:pt x="27" y="96"/>
                  <a:pt x="31" y="95"/>
                  <a:pt x="36" y="95"/>
                </a:cubicBezTo>
                <a:cubicBezTo>
                  <a:pt x="41" y="95"/>
                  <a:pt x="46" y="96"/>
                  <a:pt x="49" y="99"/>
                </a:cubicBezTo>
                <a:cubicBezTo>
                  <a:pt x="55" y="99"/>
                  <a:pt x="55" y="99"/>
                  <a:pt x="55" y="99"/>
                </a:cubicBezTo>
                <a:cubicBezTo>
                  <a:pt x="52" y="92"/>
                  <a:pt x="44" y="88"/>
                  <a:pt x="36" y="88"/>
                </a:cubicBezTo>
                <a:close/>
                <a:moveTo>
                  <a:pt x="66" y="42"/>
                </a:moveTo>
                <a:cubicBezTo>
                  <a:pt x="66" y="60"/>
                  <a:pt x="51" y="75"/>
                  <a:pt x="33" y="75"/>
                </a:cubicBezTo>
                <a:cubicBezTo>
                  <a:pt x="15" y="75"/>
                  <a:pt x="0" y="60"/>
                  <a:pt x="0" y="42"/>
                </a:cubicBezTo>
                <a:cubicBezTo>
                  <a:pt x="0" y="23"/>
                  <a:pt x="15" y="8"/>
                  <a:pt x="33" y="8"/>
                </a:cubicBezTo>
                <a:cubicBezTo>
                  <a:pt x="51" y="8"/>
                  <a:pt x="66" y="23"/>
                  <a:pt x="66" y="42"/>
                </a:cubicBezTo>
                <a:close/>
                <a:moveTo>
                  <a:pt x="26" y="31"/>
                </a:moveTo>
                <a:cubicBezTo>
                  <a:pt x="28" y="29"/>
                  <a:pt x="30" y="28"/>
                  <a:pt x="33" y="27"/>
                </a:cubicBezTo>
                <a:cubicBezTo>
                  <a:pt x="36" y="26"/>
                  <a:pt x="36" y="22"/>
                  <a:pt x="34" y="21"/>
                </a:cubicBezTo>
                <a:cubicBezTo>
                  <a:pt x="33" y="20"/>
                  <a:pt x="31" y="21"/>
                  <a:pt x="30" y="22"/>
                </a:cubicBezTo>
                <a:cubicBezTo>
                  <a:pt x="29" y="23"/>
                  <a:pt x="27" y="23"/>
                  <a:pt x="26" y="21"/>
                </a:cubicBezTo>
                <a:cubicBezTo>
                  <a:pt x="26" y="20"/>
                  <a:pt x="27" y="18"/>
                  <a:pt x="29" y="18"/>
                </a:cubicBezTo>
                <a:cubicBezTo>
                  <a:pt x="32" y="18"/>
                  <a:pt x="34" y="17"/>
                  <a:pt x="33" y="16"/>
                </a:cubicBezTo>
                <a:cubicBezTo>
                  <a:pt x="32" y="15"/>
                  <a:pt x="35" y="15"/>
                  <a:pt x="36" y="15"/>
                </a:cubicBezTo>
                <a:cubicBezTo>
                  <a:pt x="37" y="15"/>
                  <a:pt x="39" y="15"/>
                  <a:pt x="39" y="17"/>
                </a:cubicBezTo>
                <a:cubicBezTo>
                  <a:pt x="39" y="18"/>
                  <a:pt x="39" y="21"/>
                  <a:pt x="41" y="21"/>
                </a:cubicBezTo>
                <a:cubicBezTo>
                  <a:pt x="43" y="21"/>
                  <a:pt x="46" y="17"/>
                  <a:pt x="48" y="17"/>
                </a:cubicBezTo>
                <a:cubicBezTo>
                  <a:pt x="49" y="17"/>
                  <a:pt x="49" y="17"/>
                  <a:pt x="49" y="16"/>
                </a:cubicBezTo>
                <a:cubicBezTo>
                  <a:pt x="44" y="13"/>
                  <a:pt x="39" y="11"/>
                  <a:pt x="33" y="11"/>
                </a:cubicBezTo>
                <a:cubicBezTo>
                  <a:pt x="26" y="11"/>
                  <a:pt x="19" y="14"/>
                  <a:pt x="14" y="18"/>
                </a:cubicBezTo>
                <a:cubicBezTo>
                  <a:pt x="14" y="20"/>
                  <a:pt x="14" y="24"/>
                  <a:pt x="13" y="25"/>
                </a:cubicBezTo>
                <a:cubicBezTo>
                  <a:pt x="12" y="25"/>
                  <a:pt x="10" y="28"/>
                  <a:pt x="11" y="31"/>
                </a:cubicBezTo>
                <a:cubicBezTo>
                  <a:pt x="12" y="35"/>
                  <a:pt x="14" y="35"/>
                  <a:pt x="15" y="37"/>
                </a:cubicBezTo>
                <a:cubicBezTo>
                  <a:pt x="15" y="38"/>
                  <a:pt x="14" y="39"/>
                  <a:pt x="17" y="39"/>
                </a:cubicBezTo>
                <a:cubicBezTo>
                  <a:pt x="19" y="39"/>
                  <a:pt x="20" y="41"/>
                  <a:pt x="21" y="42"/>
                </a:cubicBezTo>
                <a:cubicBezTo>
                  <a:pt x="23" y="43"/>
                  <a:pt x="25" y="44"/>
                  <a:pt x="24" y="45"/>
                </a:cubicBezTo>
                <a:cubicBezTo>
                  <a:pt x="23" y="46"/>
                  <a:pt x="23" y="50"/>
                  <a:pt x="25" y="52"/>
                </a:cubicBezTo>
                <a:cubicBezTo>
                  <a:pt x="27" y="54"/>
                  <a:pt x="28" y="59"/>
                  <a:pt x="28" y="61"/>
                </a:cubicBezTo>
                <a:cubicBezTo>
                  <a:pt x="28" y="63"/>
                  <a:pt x="28" y="68"/>
                  <a:pt x="32" y="70"/>
                </a:cubicBezTo>
                <a:cubicBezTo>
                  <a:pt x="33" y="70"/>
                  <a:pt x="31" y="69"/>
                  <a:pt x="31" y="66"/>
                </a:cubicBezTo>
                <a:cubicBezTo>
                  <a:pt x="32" y="63"/>
                  <a:pt x="35" y="60"/>
                  <a:pt x="36" y="58"/>
                </a:cubicBezTo>
                <a:cubicBezTo>
                  <a:pt x="37" y="56"/>
                  <a:pt x="42" y="49"/>
                  <a:pt x="38" y="47"/>
                </a:cubicBezTo>
                <a:cubicBezTo>
                  <a:pt x="35" y="45"/>
                  <a:pt x="34" y="43"/>
                  <a:pt x="31" y="42"/>
                </a:cubicBezTo>
                <a:cubicBezTo>
                  <a:pt x="28" y="41"/>
                  <a:pt x="25" y="42"/>
                  <a:pt x="25" y="42"/>
                </a:cubicBezTo>
                <a:cubicBezTo>
                  <a:pt x="25" y="42"/>
                  <a:pt x="23" y="42"/>
                  <a:pt x="23" y="41"/>
                </a:cubicBezTo>
                <a:cubicBezTo>
                  <a:pt x="22" y="40"/>
                  <a:pt x="22" y="37"/>
                  <a:pt x="21" y="38"/>
                </a:cubicBezTo>
                <a:cubicBezTo>
                  <a:pt x="19" y="38"/>
                  <a:pt x="17" y="36"/>
                  <a:pt x="18" y="35"/>
                </a:cubicBezTo>
                <a:cubicBezTo>
                  <a:pt x="19" y="33"/>
                  <a:pt x="22" y="33"/>
                  <a:pt x="22" y="33"/>
                </a:cubicBezTo>
                <a:moveTo>
                  <a:pt x="59" y="57"/>
                </a:moveTo>
                <a:cubicBezTo>
                  <a:pt x="62" y="52"/>
                  <a:pt x="63" y="47"/>
                  <a:pt x="63" y="42"/>
                </a:cubicBezTo>
                <a:cubicBezTo>
                  <a:pt x="63" y="38"/>
                  <a:pt x="63" y="35"/>
                  <a:pt x="62" y="32"/>
                </a:cubicBezTo>
                <a:cubicBezTo>
                  <a:pt x="60" y="31"/>
                  <a:pt x="59" y="31"/>
                  <a:pt x="59" y="31"/>
                </a:cubicBezTo>
                <a:cubicBezTo>
                  <a:pt x="59" y="31"/>
                  <a:pt x="58" y="30"/>
                  <a:pt x="57" y="29"/>
                </a:cubicBezTo>
                <a:cubicBezTo>
                  <a:pt x="56" y="29"/>
                  <a:pt x="53" y="31"/>
                  <a:pt x="52" y="31"/>
                </a:cubicBezTo>
                <a:cubicBezTo>
                  <a:pt x="51" y="31"/>
                  <a:pt x="50" y="33"/>
                  <a:pt x="49" y="34"/>
                </a:cubicBezTo>
                <a:cubicBezTo>
                  <a:pt x="49" y="34"/>
                  <a:pt x="47" y="35"/>
                  <a:pt x="47" y="37"/>
                </a:cubicBezTo>
                <a:cubicBezTo>
                  <a:pt x="47" y="39"/>
                  <a:pt x="46" y="43"/>
                  <a:pt x="50" y="44"/>
                </a:cubicBezTo>
                <a:cubicBezTo>
                  <a:pt x="54" y="45"/>
                  <a:pt x="56" y="44"/>
                  <a:pt x="57" y="45"/>
                </a:cubicBezTo>
                <a:cubicBezTo>
                  <a:pt x="59" y="46"/>
                  <a:pt x="57" y="47"/>
                  <a:pt x="58" y="49"/>
                </a:cubicBezTo>
                <a:cubicBezTo>
                  <a:pt x="59" y="51"/>
                  <a:pt x="59" y="55"/>
                  <a:pt x="59"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3"/>
          <p:cNvSpPr/>
          <p:nvPr/>
        </p:nvSpPr>
        <p:spPr>
          <a:xfrm>
            <a:off x="462987" y="2222340"/>
            <a:ext cx="2997350" cy="3935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r>
              <a:rPr lang="en-US" sz="1600" dirty="0" smtClean="0">
                <a:solidFill>
                  <a:schemeClr val="bg2">
                    <a:alpha val="99000"/>
                  </a:schemeClr>
                </a:solidFill>
              </a:rPr>
              <a:t>Location</a:t>
            </a:r>
          </a:p>
        </p:txBody>
      </p:sp>
      <p:sp>
        <p:nvSpPr>
          <p:cNvPr id="25" name="Rectangle 24"/>
          <p:cNvSpPr/>
          <p:nvPr/>
        </p:nvSpPr>
        <p:spPr>
          <a:xfrm>
            <a:off x="462987" y="2671653"/>
            <a:ext cx="2997350" cy="3935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r>
              <a:rPr lang="en-US" sz="1600" dirty="0" smtClean="0">
                <a:solidFill>
                  <a:schemeClr val="bg2">
                    <a:alpha val="99000"/>
                  </a:schemeClr>
                </a:solidFill>
              </a:rPr>
              <a:t>Adding UI</a:t>
            </a:r>
          </a:p>
        </p:txBody>
      </p:sp>
      <p:sp>
        <p:nvSpPr>
          <p:cNvPr id="26" name="Rectangle 25"/>
          <p:cNvSpPr/>
          <p:nvPr/>
        </p:nvSpPr>
        <p:spPr>
          <a:xfrm>
            <a:off x="462987" y="3120966"/>
            <a:ext cx="2997350" cy="3935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r>
              <a:rPr lang="en-US" sz="1600" dirty="0" smtClean="0">
                <a:solidFill>
                  <a:schemeClr val="bg2">
                    <a:alpha val="99000"/>
                  </a:schemeClr>
                </a:solidFill>
              </a:rPr>
              <a:t>Routing</a:t>
            </a:r>
          </a:p>
        </p:txBody>
      </p:sp>
      <p:sp>
        <p:nvSpPr>
          <p:cNvPr id="27" name="Rectangle 26"/>
          <p:cNvSpPr/>
          <p:nvPr/>
        </p:nvSpPr>
        <p:spPr>
          <a:xfrm>
            <a:off x="462987" y="3570280"/>
            <a:ext cx="2997350" cy="3935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r>
              <a:rPr lang="en-US" sz="1600" dirty="0" smtClean="0">
                <a:solidFill>
                  <a:schemeClr val="bg2">
                    <a:alpha val="99000"/>
                  </a:schemeClr>
                </a:solidFill>
              </a:rPr>
              <a:t>Offline Maps</a:t>
            </a:r>
          </a:p>
        </p:txBody>
      </p:sp>
    </p:spTree>
    <p:extLst>
      <p:ext uri="{BB962C8B-B14F-4D97-AF65-F5344CB8AC3E}">
        <p14:creationId xmlns:p14="http://schemas.microsoft.com/office/powerpoint/2010/main" val="7691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Background Location Tracking</a:t>
            </a:r>
            <a:endParaRPr lang="en-GB" dirty="0"/>
          </a:p>
        </p:txBody>
      </p:sp>
      <p:sp>
        <p:nvSpPr>
          <p:cNvPr id="6" name="Text Placeholder 5"/>
          <p:cNvSpPr>
            <a:spLocks noGrp="1"/>
          </p:cNvSpPr>
          <p:nvPr>
            <p:ph type="body" sz="quarter" idx="17"/>
          </p:nvPr>
        </p:nvSpPr>
        <p:spPr/>
        <p:txBody>
          <a:bodyPr/>
          <a:lstStyle/>
          <a:p>
            <a:endParaRPr lang="en-GB"/>
          </a:p>
        </p:txBody>
      </p:sp>
      <p:sp>
        <p:nvSpPr>
          <p:cNvPr id="5" name="Rectangle 4"/>
          <p:cNvSpPr/>
          <p:nvPr/>
        </p:nvSpPr>
        <p:spPr>
          <a:xfrm>
            <a:off x="454938" y="1231900"/>
            <a:ext cx="8231863" cy="336615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9" name="Rectangle 8"/>
          <p:cNvSpPr/>
          <p:nvPr/>
        </p:nvSpPr>
        <p:spPr>
          <a:xfrm>
            <a:off x="454938" y="3406637"/>
            <a:ext cx="1191414" cy="1191414"/>
          </a:xfrm>
          <a:prstGeom prst="rect">
            <a:avLst/>
          </a:prstGeom>
          <a:solidFill>
            <a:srgbClr val="BAD80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45720" bIns="91440" rtlCol="0" anchor="t" anchorCtr="0"/>
          <a:lstStyle/>
          <a:p>
            <a:endParaRPr lang="en-US" sz="1400" dirty="0" smtClean="0">
              <a:solidFill>
                <a:schemeClr val="tx1">
                  <a:alpha val="99000"/>
                </a:schemeClr>
              </a:solidFill>
            </a:endParaRPr>
          </a:p>
        </p:txBody>
      </p:sp>
      <p:sp>
        <p:nvSpPr>
          <p:cNvPr id="13" name="Rectangle 12"/>
          <p:cNvSpPr/>
          <p:nvPr/>
        </p:nvSpPr>
        <p:spPr>
          <a:xfrm>
            <a:off x="3918031" y="1956121"/>
            <a:ext cx="4658810" cy="37206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endParaRPr lang="en-US" sz="1600" dirty="0" err="1" smtClean="0">
              <a:solidFill>
                <a:schemeClr val="tx2">
                  <a:alpha val="99000"/>
                </a:schemeClr>
              </a:solidFill>
            </a:endParaRPr>
          </a:p>
        </p:txBody>
      </p:sp>
      <p:sp>
        <p:nvSpPr>
          <p:cNvPr id="14" name="Rectangle 13"/>
          <p:cNvSpPr/>
          <p:nvPr/>
        </p:nvSpPr>
        <p:spPr>
          <a:xfrm>
            <a:off x="3918031" y="2972850"/>
            <a:ext cx="4658810" cy="60372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endParaRPr lang="en-US" sz="1600" dirty="0" err="1" smtClean="0">
              <a:solidFill>
                <a:schemeClr val="tx2">
                  <a:alpha val="99000"/>
                </a:schemeClr>
              </a:solidFill>
            </a:endParaRPr>
          </a:p>
        </p:txBody>
      </p:sp>
      <p:sp>
        <p:nvSpPr>
          <p:cNvPr id="7" name="Text Placeholder 6"/>
          <p:cNvSpPr>
            <a:spLocks noGrp="1"/>
          </p:cNvSpPr>
          <p:nvPr>
            <p:ph type="body" sz="quarter" idx="21"/>
          </p:nvPr>
        </p:nvSpPr>
        <p:spPr>
          <a:xfrm>
            <a:off x="3929605" y="1381165"/>
            <a:ext cx="4554638" cy="2755900"/>
          </a:xfrm>
        </p:spPr>
        <p:txBody>
          <a:bodyPr/>
          <a:lstStyle/>
          <a:p>
            <a:pPr marL="0" indent="0">
              <a:lnSpc>
                <a:spcPct val="100000"/>
              </a:lnSpc>
              <a:spcBef>
                <a:spcPts val="0"/>
              </a:spcBef>
              <a:spcAft>
                <a:spcPts val="1200"/>
              </a:spcAft>
              <a:buNone/>
            </a:pPr>
            <a:r>
              <a:rPr lang="en-GB" dirty="0" smtClean="0"/>
              <a:t>The code shown in this sample gets a new location whenever the Periodic agent runs</a:t>
            </a:r>
          </a:p>
          <a:p>
            <a:pPr marL="460375" lvl="1" indent="-344488">
              <a:lnSpc>
                <a:spcPct val="100000"/>
              </a:lnSpc>
              <a:spcAft>
                <a:spcPts val="1200"/>
              </a:spcAft>
              <a:buNone/>
            </a:pPr>
            <a:r>
              <a:rPr lang="en-GB" sz="1500" dirty="0" smtClean="0">
                <a:solidFill>
                  <a:schemeClr val="tx2">
                    <a:alpha val="99000"/>
                  </a:schemeClr>
                </a:solidFill>
              </a:rPr>
              <a:t>Every 30 minutes or so</a:t>
            </a:r>
          </a:p>
          <a:p>
            <a:pPr marL="0" indent="0">
              <a:lnSpc>
                <a:spcPct val="100000"/>
              </a:lnSpc>
              <a:spcBef>
                <a:spcPts val="0"/>
              </a:spcBef>
              <a:spcAft>
                <a:spcPts val="1200"/>
              </a:spcAft>
              <a:buNone/>
            </a:pPr>
            <a:r>
              <a:rPr lang="en-GB" dirty="0" smtClean="0"/>
              <a:t>Windows Phone 8 supports continuous background location tracking</a:t>
            </a:r>
          </a:p>
          <a:p>
            <a:pPr marL="115888" lvl="1" indent="0">
              <a:lnSpc>
                <a:spcPct val="100000"/>
              </a:lnSpc>
              <a:spcAft>
                <a:spcPts val="1200"/>
              </a:spcAft>
              <a:buNone/>
            </a:pPr>
            <a:r>
              <a:rPr lang="en-GB" sz="1500" dirty="0" smtClean="0">
                <a:solidFill>
                  <a:schemeClr val="tx2">
                    <a:alpha val="99000"/>
                  </a:schemeClr>
                </a:solidFill>
              </a:rPr>
              <a:t>Suitable for Run Tracking apps and </a:t>
            </a:r>
            <a:br>
              <a:rPr lang="en-GB" sz="1500" dirty="0" smtClean="0">
                <a:solidFill>
                  <a:schemeClr val="tx2">
                    <a:alpha val="99000"/>
                  </a:schemeClr>
                </a:solidFill>
              </a:rPr>
            </a:br>
            <a:r>
              <a:rPr lang="en-GB" sz="1500" dirty="0" smtClean="0">
                <a:solidFill>
                  <a:schemeClr val="tx2">
                    <a:alpha val="99000"/>
                  </a:schemeClr>
                </a:solidFill>
              </a:rPr>
              <a:t>Turn-by-Turn navigation</a:t>
            </a:r>
          </a:p>
        </p:txBody>
      </p:sp>
    </p:spTree>
    <p:extLst>
      <p:ext uri="{BB962C8B-B14F-4D97-AF65-F5344CB8AC3E}">
        <p14:creationId xmlns:p14="http://schemas.microsoft.com/office/powerpoint/2010/main" val="400970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198" y="1767840"/>
            <a:ext cx="2725839" cy="775597"/>
          </a:xfrm>
        </p:spPr>
        <p:txBody>
          <a:bodyPr/>
          <a:lstStyle/>
          <a:p>
            <a:r>
              <a:rPr lang="en-US" dirty="0" smtClean="0">
                <a:solidFill>
                  <a:schemeClr val="tx1">
                    <a:alpha val="99000"/>
                  </a:schemeClr>
                </a:solidFill>
              </a:rPr>
              <a:t>Windows Phone 8 Sensors: Proximity</a:t>
            </a:r>
            <a:endParaRPr lang="en-US" dirty="0">
              <a:solidFill>
                <a:schemeClr val="tx1">
                  <a:alpha val="99000"/>
                </a:schemeClr>
              </a:solidFill>
            </a:endParaRPr>
          </a:p>
        </p:txBody>
      </p:sp>
      <p:sp>
        <p:nvSpPr>
          <p:cNvPr id="3" name="Text Placeholder 2"/>
          <p:cNvSpPr>
            <a:spLocks noGrp="1"/>
          </p:cNvSpPr>
          <p:nvPr>
            <p:ph type="body" sz="quarter" idx="22"/>
          </p:nvPr>
        </p:nvSpPr>
        <p:spPr>
          <a:xfrm>
            <a:off x="457199" y="400123"/>
            <a:ext cx="2236788" cy="207942"/>
          </a:xfrm>
        </p:spPr>
        <p:txBody>
          <a:bodyPr/>
          <a:lstStyle/>
          <a:p>
            <a:r>
              <a:rPr lang="en-US" smtClean="0">
                <a:solidFill>
                  <a:schemeClr val="tx1">
                    <a:alpha val="99000"/>
                  </a:schemeClr>
                </a:solidFill>
              </a:rPr>
              <a:t>3</a:t>
            </a:r>
            <a:endParaRPr lang="en-US" dirty="0">
              <a:solidFill>
                <a:schemeClr val="tx1">
                  <a:alpha val="99000"/>
                </a:schemeClr>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559" y="264948"/>
            <a:ext cx="2697079" cy="2697079"/>
          </a:xfrm>
          <a:prstGeom prst="rect">
            <a:avLst/>
          </a:prstGeom>
        </p:spPr>
      </p:pic>
    </p:spTree>
    <p:extLst>
      <p:ext uri="{BB962C8B-B14F-4D97-AF65-F5344CB8AC3E}">
        <p14:creationId xmlns:p14="http://schemas.microsoft.com/office/powerpoint/2010/main" val="172246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Near Field Communications</a:t>
            </a:r>
            <a:endParaRPr lang="en-GB" dirty="0"/>
          </a:p>
        </p:txBody>
      </p:sp>
      <p:sp>
        <p:nvSpPr>
          <p:cNvPr id="4" name="Text Placeholder 3"/>
          <p:cNvSpPr>
            <a:spLocks noGrp="1"/>
          </p:cNvSpPr>
          <p:nvPr>
            <p:ph type="body" sz="quarter" idx="17"/>
          </p:nvPr>
        </p:nvSpPr>
        <p:spPr/>
        <p:txBody>
          <a:bodyPr/>
          <a:lstStyle/>
          <a:p>
            <a:endParaRPr lang="en-GB"/>
          </a:p>
        </p:txBody>
      </p:sp>
      <p:sp>
        <p:nvSpPr>
          <p:cNvPr id="5" name="Rectangle 4"/>
          <p:cNvSpPr/>
          <p:nvPr/>
        </p:nvSpPr>
        <p:spPr>
          <a:xfrm>
            <a:off x="454938" y="1231900"/>
            <a:ext cx="8231863" cy="336615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7" name="Rectangle 6"/>
          <p:cNvSpPr/>
          <p:nvPr/>
        </p:nvSpPr>
        <p:spPr>
          <a:xfrm>
            <a:off x="7495386" y="3406637"/>
            <a:ext cx="1191414" cy="1191414"/>
          </a:xfrm>
          <a:prstGeom prst="rect">
            <a:avLst/>
          </a:prstGeom>
          <a:solidFill>
            <a:srgbClr val="9B4F9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45720" bIns="91440" rtlCol="0" anchor="t" anchorCtr="0"/>
          <a:lstStyle/>
          <a:p>
            <a:endParaRPr lang="en-US" sz="1400" dirty="0" smtClean="0">
              <a:solidFill>
                <a:schemeClr val="tx1">
                  <a:alpha val="99000"/>
                </a:schemeClr>
              </a:solidFill>
            </a:endParaRPr>
          </a:p>
        </p:txBody>
      </p:sp>
      <p:sp>
        <p:nvSpPr>
          <p:cNvPr id="9" name="Rectangle 8"/>
          <p:cNvSpPr/>
          <p:nvPr/>
        </p:nvSpPr>
        <p:spPr>
          <a:xfrm>
            <a:off x="640133" y="1410268"/>
            <a:ext cx="4510601" cy="914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lvl="0">
              <a:buSzPct val="100000"/>
            </a:pPr>
            <a:r>
              <a:rPr lang="en-GB" sz="1600" dirty="0">
                <a:solidFill>
                  <a:srgbClr val="505151">
                    <a:alpha val="99000"/>
                  </a:srgbClr>
                </a:solidFill>
              </a:rPr>
              <a:t>Near Field Communications provide a connection between devices that are very close together (within 3-4 centimetres)</a:t>
            </a:r>
          </a:p>
        </p:txBody>
      </p:sp>
      <p:sp>
        <p:nvSpPr>
          <p:cNvPr id="11" name="Rectangle 10"/>
          <p:cNvSpPr/>
          <p:nvPr/>
        </p:nvSpPr>
        <p:spPr>
          <a:xfrm>
            <a:off x="640132" y="2461547"/>
            <a:ext cx="4510601" cy="914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600" dirty="0" smtClean="0">
                <a:solidFill>
                  <a:srgbClr val="505151">
                    <a:alpha val="99000"/>
                  </a:srgbClr>
                </a:solidFill>
              </a:rPr>
              <a:t>Transfer of a message or byte stream from one device to another</a:t>
            </a:r>
            <a:endParaRPr lang="en-GB" sz="1600" dirty="0">
              <a:solidFill>
                <a:srgbClr val="505151">
                  <a:alpha val="99000"/>
                </a:srgbClr>
              </a:solidFill>
            </a:endParaRPr>
          </a:p>
        </p:txBody>
      </p:sp>
      <p:sp>
        <p:nvSpPr>
          <p:cNvPr id="12" name="Rectangle 11"/>
          <p:cNvSpPr/>
          <p:nvPr/>
        </p:nvSpPr>
        <p:spPr>
          <a:xfrm>
            <a:off x="640133" y="3512827"/>
            <a:ext cx="4510601" cy="914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600" dirty="0">
                <a:solidFill>
                  <a:srgbClr val="505151">
                    <a:alpha val="99000"/>
                  </a:srgbClr>
                </a:solidFill>
              </a:rPr>
              <a:t>An NFC connection can be used to configure a connection which is implemented using Bluetooth or </a:t>
            </a:r>
            <a:r>
              <a:rPr lang="en-GB" sz="1600" dirty="0" err="1">
                <a:solidFill>
                  <a:srgbClr val="505151">
                    <a:alpha val="99000"/>
                  </a:srgbClr>
                </a:solidFill>
              </a:rPr>
              <a:t>WiFi</a:t>
            </a:r>
            <a:endParaRPr lang="en-GB" sz="1600" dirty="0">
              <a:solidFill>
                <a:srgbClr val="505151">
                  <a:alpha val="99000"/>
                </a:srgbClr>
              </a:solidFill>
            </a:endParaRPr>
          </a:p>
        </p:txBody>
      </p:sp>
    </p:spTree>
    <p:extLst>
      <p:ext uri="{BB962C8B-B14F-4D97-AF65-F5344CB8AC3E}">
        <p14:creationId xmlns:p14="http://schemas.microsoft.com/office/powerpoint/2010/main" val="199363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54938" y="1231900"/>
            <a:ext cx="8231863" cy="33661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 name="Title 2"/>
          <p:cNvSpPr>
            <a:spLocks noGrp="1"/>
          </p:cNvSpPr>
          <p:nvPr>
            <p:ph type="title"/>
          </p:nvPr>
        </p:nvSpPr>
        <p:spPr>
          <a:xfrm>
            <a:off x="457200" y="401955"/>
            <a:ext cx="8229600" cy="387798"/>
          </a:xfrm>
        </p:spPr>
        <p:txBody>
          <a:bodyPr/>
          <a:lstStyle/>
          <a:p>
            <a:r>
              <a:rPr lang="en-GB" dirty="0" smtClean="0"/>
              <a:t>Near Field Communications Options</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222" y="2565741"/>
            <a:ext cx="752076" cy="137506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539" y="2565741"/>
            <a:ext cx="752076" cy="137506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696" y="2520940"/>
            <a:ext cx="2847024" cy="148579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427" y="2577316"/>
            <a:ext cx="756836" cy="1383769"/>
          </a:xfrm>
          <a:prstGeom prst="rect">
            <a:avLst/>
          </a:prstGeom>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rightnessContrast contrast="-35000"/>
                    </a14:imgEffect>
                  </a14:imgLayer>
                </a14:imgProps>
              </a:ext>
              <a:ext uri="{28A0092B-C50C-407E-A947-70E740481C1C}">
                <a14:useLocalDpi xmlns:a14="http://schemas.microsoft.com/office/drawing/2010/main" val="0"/>
              </a:ext>
            </a:extLst>
          </a:blip>
          <a:stretch>
            <a:fillRect/>
          </a:stretch>
        </p:blipFill>
        <p:spPr>
          <a:xfrm>
            <a:off x="3561015" y="2687854"/>
            <a:ext cx="1143367" cy="114336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668" y="2565741"/>
            <a:ext cx="752076" cy="1375064"/>
          </a:xfrm>
          <a:prstGeom prst="rect">
            <a:avLst/>
          </a:prstGeom>
        </p:spPr>
      </p:pic>
      <p:sp>
        <p:nvSpPr>
          <p:cNvPr id="5" name="Rectangle 4"/>
          <p:cNvSpPr/>
          <p:nvPr/>
        </p:nvSpPr>
        <p:spPr>
          <a:xfrm>
            <a:off x="454938" y="1231900"/>
            <a:ext cx="8231863" cy="13714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 name="Rectangle 3"/>
          <p:cNvSpPr/>
          <p:nvPr/>
        </p:nvSpPr>
        <p:spPr>
          <a:xfrm>
            <a:off x="454938" y="1231900"/>
            <a:ext cx="1086201" cy="1086201"/>
          </a:xfrm>
          <a:prstGeom prst="rect">
            <a:avLst/>
          </a:prstGeom>
          <a:solidFill>
            <a:srgbClr val="BAD80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182880" rIns="45720" bIns="91440" rtlCol="0" anchor="t" anchorCtr="0"/>
          <a:lstStyle/>
          <a:p>
            <a:r>
              <a:rPr lang="en-US" sz="1600" dirty="0" smtClean="0">
                <a:solidFill>
                  <a:schemeClr val="bg1">
                    <a:alpha val="98000"/>
                  </a:schemeClr>
                </a:solidFill>
              </a:rPr>
              <a:t>App to App</a:t>
            </a:r>
            <a:endParaRPr lang="en-US" sz="1600" dirty="0">
              <a:solidFill>
                <a:schemeClr val="bg1">
                  <a:alpha val="98000"/>
                </a:schemeClr>
              </a:solidFill>
            </a:endParaRPr>
          </a:p>
        </p:txBody>
      </p:sp>
      <p:sp>
        <p:nvSpPr>
          <p:cNvPr id="17" name="Rectangle 16"/>
          <p:cNvSpPr/>
          <p:nvPr/>
        </p:nvSpPr>
        <p:spPr>
          <a:xfrm>
            <a:off x="2512702" y="1223748"/>
            <a:ext cx="1086201" cy="1086201"/>
          </a:xfrm>
          <a:prstGeom prst="rect">
            <a:avLst/>
          </a:prstGeom>
          <a:solidFill>
            <a:srgbClr val="FFB9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182880" rIns="45720" bIns="91440" rtlCol="0" anchor="t" anchorCtr="0"/>
          <a:lstStyle/>
          <a:p>
            <a:r>
              <a:rPr lang="en-US" sz="1600" dirty="0" smtClean="0">
                <a:solidFill>
                  <a:schemeClr val="bg1">
                    <a:alpha val="98000"/>
                  </a:schemeClr>
                </a:solidFill>
              </a:rPr>
              <a:t>Tag to App</a:t>
            </a:r>
            <a:endParaRPr lang="en-US" sz="1600" dirty="0">
              <a:solidFill>
                <a:schemeClr val="bg1">
                  <a:alpha val="98000"/>
                </a:schemeClr>
              </a:solidFill>
            </a:endParaRPr>
          </a:p>
        </p:txBody>
      </p:sp>
      <p:sp>
        <p:nvSpPr>
          <p:cNvPr id="18" name="Rectangle 17"/>
          <p:cNvSpPr/>
          <p:nvPr/>
        </p:nvSpPr>
        <p:spPr>
          <a:xfrm>
            <a:off x="5029131" y="1231900"/>
            <a:ext cx="1086201" cy="1086201"/>
          </a:xfrm>
          <a:prstGeom prst="rect">
            <a:avLst/>
          </a:prstGeom>
          <a:solidFill>
            <a:srgbClr val="00188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182880" rIns="45720" bIns="91440" rtlCol="0" anchor="t" anchorCtr="0"/>
          <a:lstStyle/>
          <a:p>
            <a:r>
              <a:rPr lang="en-US" sz="1600" dirty="0" smtClean="0">
                <a:solidFill>
                  <a:schemeClr val="bg1">
                    <a:alpha val="98000"/>
                  </a:schemeClr>
                </a:solidFill>
              </a:rPr>
              <a:t>App to Device</a:t>
            </a:r>
            <a:endParaRPr lang="en-US" sz="1600" dirty="0">
              <a:solidFill>
                <a:schemeClr val="bg1">
                  <a:alpha val="98000"/>
                </a:schemeClr>
              </a:solidFill>
            </a:endParaRPr>
          </a:p>
        </p:txBody>
      </p:sp>
      <p:sp>
        <p:nvSpPr>
          <p:cNvPr id="19" name="Rectangle 18"/>
          <p:cNvSpPr/>
          <p:nvPr/>
        </p:nvSpPr>
        <p:spPr>
          <a:xfrm>
            <a:off x="454938" y="4143737"/>
            <a:ext cx="8231863" cy="44877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 name="Rectangle 1"/>
          <p:cNvSpPr/>
          <p:nvPr/>
        </p:nvSpPr>
        <p:spPr>
          <a:xfrm>
            <a:off x="2329847" y="1061272"/>
            <a:ext cx="182880" cy="3536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6" name="Rectangle 15"/>
          <p:cNvSpPr/>
          <p:nvPr/>
        </p:nvSpPr>
        <p:spPr>
          <a:xfrm>
            <a:off x="4843486" y="1119146"/>
            <a:ext cx="182880" cy="3536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0" name="Freeform 9"/>
          <p:cNvSpPr>
            <a:spLocks noEditPoints="1"/>
          </p:cNvSpPr>
          <p:nvPr/>
        </p:nvSpPr>
        <p:spPr bwMode="black">
          <a:xfrm>
            <a:off x="1891809" y="4213095"/>
            <a:ext cx="308806" cy="31006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noEditPoints="1"/>
          </p:cNvSpPr>
          <p:nvPr/>
        </p:nvSpPr>
        <p:spPr bwMode="black">
          <a:xfrm>
            <a:off x="4394998" y="4213095"/>
            <a:ext cx="308806" cy="31006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 name="Freeform 9"/>
          <p:cNvSpPr>
            <a:spLocks noEditPoints="1"/>
          </p:cNvSpPr>
          <p:nvPr/>
        </p:nvSpPr>
        <p:spPr bwMode="black">
          <a:xfrm>
            <a:off x="8251297" y="4213095"/>
            <a:ext cx="308806" cy="31006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3871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App to App communication</a:t>
            </a:r>
            <a:endParaRPr lang="en-GB" dirty="0"/>
          </a:p>
        </p:txBody>
      </p:sp>
      <p:sp>
        <p:nvSpPr>
          <p:cNvPr id="4" name="Text Placeholder 3"/>
          <p:cNvSpPr>
            <a:spLocks noGrp="1"/>
          </p:cNvSpPr>
          <p:nvPr>
            <p:ph type="body" sz="quarter" idx="17"/>
          </p:nvPr>
        </p:nvSpPr>
        <p:spPr/>
        <p:txBody>
          <a:bodyPr/>
          <a:lstStyle/>
          <a:p>
            <a:endParaRPr lang="en-GB"/>
          </a:p>
        </p:txBody>
      </p:sp>
      <p:sp>
        <p:nvSpPr>
          <p:cNvPr id="5" name="Rectangle 4"/>
          <p:cNvSpPr/>
          <p:nvPr/>
        </p:nvSpPr>
        <p:spPr>
          <a:xfrm>
            <a:off x="454938" y="1231900"/>
            <a:ext cx="8231863" cy="336615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7" name="Rectangle 6"/>
          <p:cNvSpPr/>
          <p:nvPr/>
        </p:nvSpPr>
        <p:spPr>
          <a:xfrm>
            <a:off x="454938" y="1231900"/>
            <a:ext cx="1191414" cy="1191414"/>
          </a:xfrm>
          <a:prstGeom prst="rect">
            <a:avLst/>
          </a:prstGeom>
          <a:solidFill>
            <a:srgbClr val="FFB9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45720" bIns="91440" rtlCol="0" anchor="t" anchorCtr="0"/>
          <a:lstStyle/>
          <a:p>
            <a:endParaRPr lang="en-US" sz="1400" dirty="0" smtClean="0">
              <a:solidFill>
                <a:schemeClr val="tx1">
                  <a:alpha val="99000"/>
                </a:schemeClr>
              </a:solidFill>
            </a:endParaRPr>
          </a:p>
        </p:txBody>
      </p:sp>
      <p:sp>
        <p:nvSpPr>
          <p:cNvPr id="8" name="Rectangle 7"/>
          <p:cNvSpPr/>
          <p:nvPr/>
        </p:nvSpPr>
        <p:spPr>
          <a:xfrm>
            <a:off x="4062715" y="1410268"/>
            <a:ext cx="4467827" cy="914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600" dirty="0">
                <a:solidFill>
                  <a:srgbClr val="505151">
                    <a:alpha val="99000"/>
                  </a:srgbClr>
                </a:solidFill>
              </a:rPr>
              <a:t>App to App communication allows two programs to interact using Bluetooth to exchange messages</a:t>
            </a:r>
          </a:p>
        </p:txBody>
      </p:sp>
      <p:sp>
        <p:nvSpPr>
          <p:cNvPr id="9" name="Rectangle 8"/>
          <p:cNvSpPr/>
          <p:nvPr/>
        </p:nvSpPr>
        <p:spPr>
          <a:xfrm>
            <a:off x="4062714" y="2461547"/>
            <a:ext cx="4467827" cy="914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600" dirty="0">
                <a:solidFill>
                  <a:srgbClr val="505151">
                    <a:alpha val="99000"/>
                  </a:srgbClr>
                </a:solidFill>
              </a:rPr>
              <a:t>The devices do not need to be paired in order to implement app to app connection</a:t>
            </a:r>
          </a:p>
        </p:txBody>
      </p:sp>
      <p:sp>
        <p:nvSpPr>
          <p:cNvPr id="10" name="Rectangle 9"/>
          <p:cNvSpPr/>
          <p:nvPr/>
        </p:nvSpPr>
        <p:spPr>
          <a:xfrm>
            <a:off x="4062715" y="3512827"/>
            <a:ext cx="4467827" cy="914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600" dirty="0">
                <a:solidFill>
                  <a:srgbClr val="505151">
                    <a:alpha val="99000"/>
                  </a:srgbClr>
                </a:solidFill>
              </a:rPr>
              <a:t>The ID_CAP_PROXIMITY capability must be enabled for the application </a:t>
            </a:r>
          </a:p>
        </p:txBody>
      </p:sp>
    </p:spTree>
    <p:extLst>
      <p:ext uri="{BB962C8B-B14F-4D97-AF65-F5344CB8AC3E}">
        <p14:creationId xmlns:p14="http://schemas.microsoft.com/office/powerpoint/2010/main" val="2604611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Windows Phone 8 Sensors</a:t>
            </a:r>
            <a:endParaRPr lang="en-US" dirty="0"/>
          </a:p>
        </p:txBody>
      </p:sp>
      <p:sp>
        <p:nvSpPr>
          <p:cNvPr id="3" name="Text Placeholder 2"/>
          <p:cNvSpPr>
            <a:spLocks noGrp="1"/>
          </p:cNvSpPr>
          <p:nvPr>
            <p:ph type="body" sz="quarter" idx="17"/>
          </p:nvPr>
        </p:nvSpPr>
        <p:spPr/>
        <p:txBody>
          <a:bodyPr/>
          <a:lstStyle/>
          <a:p>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6942" y="1608556"/>
            <a:ext cx="1250749" cy="125074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9847" y="3039390"/>
            <a:ext cx="1250749" cy="1250749"/>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9847" y="1608556"/>
            <a:ext cx="1250749" cy="1254483"/>
          </a:xfrm>
          <a:prstGeom prst="rect">
            <a:avLst/>
          </a:prstGeom>
        </p:spPr>
      </p:pic>
      <p:sp>
        <p:nvSpPr>
          <p:cNvPr id="11" name="Rectangle 10"/>
          <p:cNvSpPr/>
          <p:nvPr/>
        </p:nvSpPr>
        <p:spPr>
          <a:xfrm>
            <a:off x="454938" y="1231900"/>
            <a:ext cx="8231863" cy="33661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3" name="Text Placeholder 1"/>
          <p:cNvSpPr txBox="1">
            <a:spLocks/>
          </p:cNvSpPr>
          <p:nvPr/>
        </p:nvSpPr>
        <p:spPr>
          <a:xfrm>
            <a:off x="564273" y="1248426"/>
            <a:ext cx="3064752" cy="3103562"/>
          </a:xfrm>
          <a:prstGeom prst="rect">
            <a:avLst/>
          </a:prstGeom>
        </p:spPr>
        <p:txBody>
          <a:bodyPr vert="horz" lIns="0" tIns="0" rIns="0" bIns="0" rtlCol="0">
            <a:noAutofit/>
          </a:bodyPr>
          <a:lstStyle>
            <a:lvl1pPr marL="0" indent="0" algn="l" defTabSz="914400" rtl="0" eaLnBrk="1" latinLnBrk="0" hangingPunct="1">
              <a:lnSpc>
                <a:spcPct val="105000"/>
              </a:lnSpc>
              <a:spcBef>
                <a:spcPts val="600"/>
              </a:spcBef>
              <a:buClrTx/>
              <a:buSzPct val="100000"/>
              <a:buFont typeface="Arial" pitchFamily="34" charset="0"/>
              <a:buNone/>
              <a:defRPr sz="2400" kern="1200" spc="0" baseline="0">
                <a:solidFill>
                  <a:schemeClr val="tx1"/>
                </a:solidFill>
                <a:latin typeface="+mn-lt"/>
                <a:ea typeface="+mn-ea"/>
                <a:cs typeface="+mn-cs"/>
              </a:defRPr>
            </a:lvl1pPr>
            <a:lvl2pPr marL="0" indent="0" algn="l" defTabSz="914400" rtl="0" eaLnBrk="1" latinLnBrk="0" hangingPunct="1">
              <a:lnSpc>
                <a:spcPct val="125000"/>
              </a:lnSpc>
              <a:spcBef>
                <a:spcPts val="0"/>
              </a:spcBef>
              <a:buClrTx/>
              <a:buSzPct val="100000"/>
              <a:buFont typeface="Arial" pitchFamily="34" charset="0"/>
              <a:buNone/>
              <a:defRPr sz="1600" kern="1200" spc="0" baseline="0">
                <a:solidFill>
                  <a:schemeClr val="tx1">
                    <a:alpha val="99000"/>
                  </a:schemeClr>
                </a:solidFill>
                <a:latin typeface="+mn-lt"/>
                <a:ea typeface="+mn-ea"/>
                <a:cs typeface="+mn-cs"/>
              </a:defRPr>
            </a:lvl2pPr>
            <a:lvl3pPr marL="28575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3pPr>
            <a:lvl4pPr marL="46037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4pPr>
            <a:lvl5pPr marL="62865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pPr>
            <a:r>
              <a:rPr lang="en-GB" sz="2800" dirty="0" smtClean="0">
                <a:solidFill>
                  <a:schemeClr val="accent1">
                    <a:alpha val="99000"/>
                  </a:schemeClr>
                </a:solidFill>
                <a:latin typeface="Segoe UI Light" pitchFamily="34" charset="0"/>
              </a:rPr>
              <a:t>In this module, </a:t>
            </a:r>
            <a:br>
              <a:rPr lang="en-GB" sz="2800" dirty="0" smtClean="0">
                <a:solidFill>
                  <a:schemeClr val="accent1">
                    <a:alpha val="99000"/>
                  </a:schemeClr>
                </a:solidFill>
                <a:latin typeface="Segoe UI Light" pitchFamily="34" charset="0"/>
              </a:rPr>
            </a:br>
            <a:r>
              <a:rPr lang="en-GB" sz="2800" dirty="0" smtClean="0">
                <a:solidFill>
                  <a:schemeClr val="accent1">
                    <a:alpha val="99000"/>
                  </a:schemeClr>
                </a:solidFill>
                <a:latin typeface="Segoe UI Light" pitchFamily="34" charset="0"/>
              </a:rPr>
              <a:t>we will discuss:</a:t>
            </a:r>
            <a:endParaRPr lang="en-GB" sz="2800" dirty="0">
              <a:solidFill>
                <a:schemeClr val="accent1">
                  <a:alpha val="99000"/>
                </a:schemeClr>
              </a:solidFill>
              <a:latin typeface="Segoe UI Light" pitchFamily="34" charset="0"/>
            </a:endParaRPr>
          </a:p>
        </p:txBody>
      </p:sp>
      <p:pic>
        <p:nvPicPr>
          <p:cNvPr id="27" name="Picture 2" descr="C:\Users\ADI\Pictures\People_images\WIN12_Bill_06.jpg"/>
          <p:cNvPicPr>
            <a:picLocks noChangeAspect="1" noChangeArrowheads="1"/>
          </p:cNvPicPr>
          <p:nvPr/>
        </p:nvPicPr>
        <p:blipFill rotWithShape="1">
          <a:blip r:embed="rId6">
            <a:extLst>
              <a:ext uri="{28A0092B-C50C-407E-A947-70E740481C1C}">
                <a14:useLocalDpi xmlns:a14="http://schemas.microsoft.com/office/drawing/2010/main" val="0"/>
              </a:ext>
            </a:extLst>
          </a:blip>
          <a:srcRect t="25362" b="16253"/>
          <a:stretch/>
        </p:blipFill>
        <p:spPr bwMode="auto">
          <a:xfrm>
            <a:off x="3601714" y="1304925"/>
            <a:ext cx="4997963" cy="1945051"/>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3601716" y="3326527"/>
            <a:ext cx="1191414" cy="1191414"/>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45720" bIns="91440" rtlCol="0" anchor="t" anchorCtr="0"/>
          <a:lstStyle/>
          <a:p>
            <a:r>
              <a:rPr lang="en-US" sz="1400" dirty="0" smtClean="0">
                <a:solidFill>
                  <a:schemeClr val="tx1">
                    <a:alpha val="99000"/>
                  </a:schemeClr>
                </a:solidFill>
              </a:rPr>
              <a:t>Maps</a:t>
            </a:r>
          </a:p>
        </p:txBody>
      </p:sp>
      <p:sp>
        <p:nvSpPr>
          <p:cNvPr id="18" name="Rectangle 17"/>
          <p:cNvSpPr/>
          <p:nvPr/>
        </p:nvSpPr>
        <p:spPr>
          <a:xfrm>
            <a:off x="4870397" y="3326527"/>
            <a:ext cx="1191414" cy="1191414"/>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45720" bIns="91440" rtlCol="0" anchor="t" anchorCtr="0"/>
          <a:lstStyle/>
          <a:p>
            <a:r>
              <a:rPr lang="en-US" sz="1400" dirty="0" smtClean="0">
                <a:solidFill>
                  <a:schemeClr val="tx1">
                    <a:alpha val="99000"/>
                  </a:schemeClr>
                </a:solidFill>
              </a:rPr>
              <a:t>Proximity</a:t>
            </a:r>
          </a:p>
        </p:txBody>
      </p:sp>
      <p:sp>
        <p:nvSpPr>
          <p:cNvPr id="19" name="Rectangle 18"/>
          <p:cNvSpPr/>
          <p:nvPr/>
        </p:nvSpPr>
        <p:spPr>
          <a:xfrm>
            <a:off x="6139330" y="3326527"/>
            <a:ext cx="1191414" cy="119141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91440" rIns="0" bIns="91440" rtlCol="0" anchor="t" anchorCtr="0"/>
          <a:lstStyle/>
          <a:p>
            <a:r>
              <a:rPr lang="en-US" sz="1400" dirty="0" smtClean="0">
                <a:solidFill>
                  <a:schemeClr val="tx1">
                    <a:alpha val="99000"/>
                  </a:schemeClr>
                </a:solidFill>
              </a:rPr>
              <a:t>Speech APIs</a:t>
            </a:r>
          </a:p>
        </p:txBody>
      </p:sp>
      <p:sp>
        <p:nvSpPr>
          <p:cNvPr id="22" name="Rectangle 21"/>
          <p:cNvSpPr/>
          <p:nvPr/>
        </p:nvSpPr>
        <p:spPr>
          <a:xfrm>
            <a:off x="3601716" y="1304925"/>
            <a:ext cx="1191414" cy="1945051"/>
          </a:xfrm>
          <a:prstGeom prst="rect">
            <a:avLst/>
          </a:prstGeom>
          <a:solidFill>
            <a:srgbClr val="00D8CC">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Autofit/>
          </a:bodyPr>
          <a:lstStyle/>
          <a:p>
            <a:r>
              <a:rPr lang="en-US" sz="1600" dirty="0">
                <a:solidFill>
                  <a:schemeClr val="tx1">
                    <a:alpha val="99000"/>
                  </a:schemeClr>
                </a:solidFill>
              </a:rPr>
              <a:t>In this module:</a:t>
            </a:r>
          </a:p>
        </p:txBody>
      </p:sp>
      <p:sp>
        <p:nvSpPr>
          <p:cNvPr id="28" name="Rectangle 27"/>
          <p:cNvSpPr/>
          <p:nvPr/>
        </p:nvSpPr>
        <p:spPr>
          <a:xfrm>
            <a:off x="7408263" y="3326527"/>
            <a:ext cx="1191414" cy="1191414"/>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91440" rIns="0" bIns="91440" rtlCol="0" anchor="t" anchorCtr="0"/>
          <a:lstStyle/>
          <a:p>
            <a:endParaRPr lang="en-US" sz="1400" dirty="0" smtClean="0">
              <a:solidFill>
                <a:schemeClr val="tx1">
                  <a:alpha val="99000"/>
                </a:schemeClr>
              </a:solidFill>
            </a:endParaRPr>
          </a:p>
        </p:txBody>
      </p:sp>
      <p:sp>
        <p:nvSpPr>
          <p:cNvPr id="24" name="Rounded Rectangle 29"/>
          <p:cNvSpPr/>
          <p:nvPr/>
        </p:nvSpPr>
        <p:spPr bwMode="black">
          <a:xfrm>
            <a:off x="6593824" y="3776709"/>
            <a:ext cx="282426" cy="575279"/>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29"/>
          <p:cNvSpPr>
            <a:spLocks noEditPoints="1"/>
          </p:cNvSpPr>
          <p:nvPr/>
        </p:nvSpPr>
        <p:spPr bwMode="black">
          <a:xfrm>
            <a:off x="5254104" y="3799573"/>
            <a:ext cx="424000" cy="502296"/>
          </a:xfrm>
          <a:custGeom>
            <a:avLst/>
            <a:gdLst>
              <a:gd name="T0" fmla="*/ 951 w 1016"/>
              <a:gd name="T1" fmla="*/ 942 h 1203"/>
              <a:gd name="T2" fmla="*/ 565 w 1016"/>
              <a:gd name="T3" fmla="*/ 942 h 1203"/>
              <a:gd name="T4" fmla="*/ 788 w 1016"/>
              <a:gd name="T5" fmla="*/ 360 h 1203"/>
              <a:gd name="T6" fmla="*/ 794 w 1016"/>
              <a:gd name="T7" fmla="*/ 299 h 1203"/>
              <a:gd name="T8" fmla="*/ 794 w 1016"/>
              <a:gd name="T9" fmla="*/ 289 h 1203"/>
              <a:gd name="T10" fmla="*/ 505 w 1016"/>
              <a:gd name="T11" fmla="*/ 0 h 1203"/>
              <a:gd name="T12" fmla="*/ 217 w 1016"/>
              <a:gd name="T13" fmla="*/ 289 h 1203"/>
              <a:gd name="T14" fmla="*/ 217 w 1016"/>
              <a:gd name="T15" fmla="*/ 310 h 1203"/>
              <a:gd name="T16" fmla="*/ 223 w 1016"/>
              <a:gd name="T17" fmla="*/ 360 h 1203"/>
              <a:gd name="T18" fmla="*/ 444 w 1016"/>
              <a:gd name="T19" fmla="*/ 942 h 1203"/>
              <a:gd name="T20" fmla="*/ 65 w 1016"/>
              <a:gd name="T21" fmla="*/ 942 h 1203"/>
              <a:gd name="T22" fmla="*/ 0 w 1016"/>
              <a:gd name="T23" fmla="*/ 1203 h 1203"/>
              <a:gd name="T24" fmla="*/ 1016 w 1016"/>
              <a:gd name="T25" fmla="*/ 1203 h 1203"/>
              <a:gd name="T26" fmla="*/ 951 w 1016"/>
              <a:gd name="T27" fmla="*/ 942 h 1203"/>
              <a:gd name="T28" fmla="*/ 414 w 1016"/>
              <a:gd name="T29" fmla="*/ 256 h 1203"/>
              <a:gd name="T30" fmla="*/ 506 w 1016"/>
              <a:gd name="T31" fmla="*/ 164 h 1203"/>
              <a:gd name="T32" fmla="*/ 599 w 1016"/>
              <a:gd name="T33" fmla="*/ 256 h 1203"/>
              <a:gd name="T34" fmla="*/ 506 w 1016"/>
              <a:gd name="T35" fmla="*/ 348 h 1203"/>
              <a:gd name="T36" fmla="*/ 414 w 1016"/>
              <a:gd name="T37" fmla="*/ 256 h 1203"/>
              <a:gd name="T38" fmla="*/ 99 w 1016"/>
              <a:gd name="T39" fmla="*/ 985 h 1203"/>
              <a:gd name="T40" fmla="*/ 460 w 1016"/>
              <a:gd name="T41" fmla="*/ 985 h 1203"/>
              <a:gd name="T42" fmla="*/ 504 w 1016"/>
              <a:gd name="T43" fmla="*/ 1100 h 1203"/>
              <a:gd name="T44" fmla="*/ 548 w 1016"/>
              <a:gd name="T45" fmla="*/ 985 h 1203"/>
              <a:gd name="T46" fmla="*/ 917 w 1016"/>
              <a:gd name="T47" fmla="*/ 985 h 1203"/>
              <a:gd name="T48" fmla="*/ 961 w 1016"/>
              <a:gd name="T49" fmla="*/ 1159 h 1203"/>
              <a:gd name="T50" fmla="*/ 55 w 1016"/>
              <a:gd name="T51" fmla="*/ 1159 h 1203"/>
              <a:gd name="T52" fmla="*/ 99 w 1016"/>
              <a:gd name="T53" fmla="*/ 985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16" h="1203">
                <a:moveTo>
                  <a:pt x="951" y="942"/>
                </a:moveTo>
                <a:cubicBezTo>
                  <a:pt x="565" y="942"/>
                  <a:pt x="565" y="942"/>
                  <a:pt x="565" y="942"/>
                </a:cubicBezTo>
                <a:cubicBezTo>
                  <a:pt x="788" y="360"/>
                  <a:pt x="788" y="360"/>
                  <a:pt x="788" y="360"/>
                </a:cubicBezTo>
                <a:cubicBezTo>
                  <a:pt x="792" y="339"/>
                  <a:pt x="794" y="318"/>
                  <a:pt x="794" y="299"/>
                </a:cubicBezTo>
                <a:cubicBezTo>
                  <a:pt x="794" y="296"/>
                  <a:pt x="794" y="292"/>
                  <a:pt x="794" y="289"/>
                </a:cubicBezTo>
                <a:cubicBezTo>
                  <a:pt x="794" y="129"/>
                  <a:pt x="664" y="0"/>
                  <a:pt x="505" y="0"/>
                </a:cubicBezTo>
                <a:cubicBezTo>
                  <a:pt x="346" y="0"/>
                  <a:pt x="217" y="129"/>
                  <a:pt x="217" y="289"/>
                </a:cubicBezTo>
                <a:cubicBezTo>
                  <a:pt x="217" y="297"/>
                  <a:pt x="217" y="304"/>
                  <a:pt x="217" y="310"/>
                </a:cubicBezTo>
                <a:cubicBezTo>
                  <a:pt x="217" y="326"/>
                  <a:pt x="219" y="343"/>
                  <a:pt x="223" y="360"/>
                </a:cubicBezTo>
                <a:cubicBezTo>
                  <a:pt x="335" y="657"/>
                  <a:pt x="403" y="835"/>
                  <a:pt x="444" y="942"/>
                </a:cubicBezTo>
                <a:cubicBezTo>
                  <a:pt x="65" y="942"/>
                  <a:pt x="65" y="942"/>
                  <a:pt x="65" y="942"/>
                </a:cubicBezTo>
                <a:cubicBezTo>
                  <a:pt x="0" y="1203"/>
                  <a:pt x="0" y="1203"/>
                  <a:pt x="0" y="1203"/>
                </a:cubicBezTo>
                <a:cubicBezTo>
                  <a:pt x="1016" y="1203"/>
                  <a:pt x="1016" y="1203"/>
                  <a:pt x="1016" y="1203"/>
                </a:cubicBezTo>
                <a:lnTo>
                  <a:pt x="951" y="942"/>
                </a:lnTo>
                <a:close/>
                <a:moveTo>
                  <a:pt x="414" y="256"/>
                </a:moveTo>
                <a:cubicBezTo>
                  <a:pt x="414" y="205"/>
                  <a:pt x="456" y="164"/>
                  <a:pt x="506" y="164"/>
                </a:cubicBezTo>
                <a:cubicBezTo>
                  <a:pt x="557" y="164"/>
                  <a:pt x="599" y="205"/>
                  <a:pt x="599" y="256"/>
                </a:cubicBezTo>
                <a:cubicBezTo>
                  <a:pt x="599" y="307"/>
                  <a:pt x="557" y="348"/>
                  <a:pt x="506" y="348"/>
                </a:cubicBezTo>
                <a:cubicBezTo>
                  <a:pt x="456" y="348"/>
                  <a:pt x="414" y="307"/>
                  <a:pt x="414" y="256"/>
                </a:cubicBezTo>
                <a:close/>
                <a:moveTo>
                  <a:pt x="99" y="985"/>
                </a:moveTo>
                <a:cubicBezTo>
                  <a:pt x="460" y="985"/>
                  <a:pt x="460" y="985"/>
                  <a:pt x="460" y="985"/>
                </a:cubicBezTo>
                <a:cubicBezTo>
                  <a:pt x="504" y="1100"/>
                  <a:pt x="504" y="1100"/>
                  <a:pt x="504" y="1100"/>
                </a:cubicBezTo>
                <a:cubicBezTo>
                  <a:pt x="520" y="1060"/>
                  <a:pt x="534" y="1021"/>
                  <a:pt x="548" y="985"/>
                </a:cubicBezTo>
                <a:cubicBezTo>
                  <a:pt x="917" y="985"/>
                  <a:pt x="917" y="985"/>
                  <a:pt x="917" y="985"/>
                </a:cubicBezTo>
                <a:cubicBezTo>
                  <a:pt x="961" y="1159"/>
                  <a:pt x="961" y="1159"/>
                  <a:pt x="961" y="1159"/>
                </a:cubicBezTo>
                <a:cubicBezTo>
                  <a:pt x="55" y="1159"/>
                  <a:pt x="55" y="1159"/>
                  <a:pt x="55" y="1159"/>
                </a:cubicBezTo>
                <a:lnTo>
                  <a:pt x="99" y="9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2"/>
          <p:cNvSpPr>
            <a:spLocks noEditPoints="1"/>
          </p:cNvSpPr>
          <p:nvPr/>
        </p:nvSpPr>
        <p:spPr bwMode="auto">
          <a:xfrm>
            <a:off x="3978120" y="3773447"/>
            <a:ext cx="430531" cy="519300"/>
          </a:xfrm>
          <a:custGeom>
            <a:avLst/>
            <a:gdLst>
              <a:gd name="T0" fmla="*/ 18 w 82"/>
              <a:gd name="T1" fmla="*/ 82 h 99"/>
              <a:gd name="T2" fmla="*/ 20 w 82"/>
              <a:gd name="T3" fmla="*/ 76 h 99"/>
              <a:gd name="T4" fmla="*/ 46 w 82"/>
              <a:gd name="T5" fmla="*/ 6 h 99"/>
              <a:gd name="T6" fmla="*/ 48 w 82"/>
              <a:gd name="T7" fmla="*/ 1 h 99"/>
              <a:gd name="T8" fmla="*/ 36 w 82"/>
              <a:gd name="T9" fmla="*/ 88 h 99"/>
              <a:gd name="T10" fmla="*/ 23 w 82"/>
              <a:gd name="T11" fmla="*/ 99 h 99"/>
              <a:gd name="T12" fmla="*/ 49 w 82"/>
              <a:gd name="T13" fmla="*/ 99 h 99"/>
              <a:gd name="T14" fmla="*/ 36 w 82"/>
              <a:gd name="T15" fmla="*/ 88 h 99"/>
              <a:gd name="T16" fmla="*/ 33 w 82"/>
              <a:gd name="T17" fmla="*/ 75 h 99"/>
              <a:gd name="T18" fmla="*/ 33 w 82"/>
              <a:gd name="T19" fmla="*/ 8 h 99"/>
              <a:gd name="T20" fmla="*/ 26 w 82"/>
              <a:gd name="T21" fmla="*/ 31 h 99"/>
              <a:gd name="T22" fmla="*/ 34 w 82"/>
              <a:gd name="T23" fmla="*/ 21 h 99"/>
              <a:gd name="T24" fmla="*/ 26 w 82"/>
              <a:gd name="T25" fmla="*/ 21 h 99"/>
              <a:gd name="T26" fmla="*/ 33 w 82"/>
              <a:gd name="T27" fmla="*/ 16 h 99"/>
              <a:gd name="T28" fmla="*/ 39 w 82"/>
              <a:gd name="T29" fmla="*/ 17 h 99"/>
              <a:gd name="T30" fmla="*/ 48 w 82"/>
              <a:gd name="T31" fmla="*/ 17 h 99"/>
              <a:gd name="T32" fmla="*/ 33 w 82"/>
              <a:gd name="T33" fmla="*/ 11 h 99"/>
              <a:gd name="T34" fmla="*/ 13 w 82"/>
              <a:gd name="T35" fmla="*/ 25 h 99"/>
              <a:gd name="T36" fmla="*/ 15 w 82"/>
              <a:gd name="T37" fmla="*/ 37 h 99"/>
              <a:gd name="T38" fmla="*/ 21 w 82"/>
              <a:gd name="T39" fmla="*/ 42 h 99"/>
              <a:gd name="T40" fmla="*/ 25 w 82"/>
              <a:gd name="T41" fmla="*/ 52 h 99"/>
              <a:gd name="T42" fmla="*/ 32 w 82"/>
              <a:gd name="T43" fmla="*/ 70 h 99"/>
              <a:gd name="T44" fmla="*/ 36 w 82"/>
              <a:gd name="T45" fmla="*/ 58 h 99"/>
              <a:gd name="T46" fmla="*/ 31 w 82"/>
              <a:gd name="T47" fmla="*/ 42 h 99"/>
              <a:gd name="T48" fmla="*/ 23 w 82"/>
              <a:gd name="T49" fmla="*/ 41 h 99"/>
              <a:gd name="T50" fmla="*/ 18 w 82"/>
              <a:gd name="T51" fmla="*/ 35 h 99"/>
              <a:gd name="T52" fmla="*/ 59 w 82"/>
              <a:gd name="T53" fmla="*/ 57 h 99"/>
              <a:gd name="T54" fmla="*/ 62 w 82"/>
              <a:gd name="T55" fmla="*/ 32 h 99"/>
              <a:gd name="T56" fmla="*/ 57 w 82"/>
              <a:gd name="T57" fmla="*/ 29 h 99"/>
              <a:gd name="T58" fmla="*/ 49 w 82"/>
              <a:gd name="T59" fmla="*/ 34 h 99"/>
              <a:gd name="T60" fmla="*/ 50 w 82"/>
              <a:gd name="T61" fmla="*/ 44 h 99"/>
              <a:gd name="T62" fmla="*/ 58 w 82"/>
              <a:gd name="T63"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99">
                <a:moveTo>
                  <a:pt x="73" y="56"/>
                </a:moveTo>
                <a:cubicBezTo>
                  <a:pt x="65" y="78"/>
                  <a:pt x="40" y="90"/>
                  <a:pt x="18" y="82"/>
                </a:cubicBezTo>
                <a:cubicBezTo>
                  <a:pt x="17" y="81"/>
                  <a:pt x="16" y="79"/>
                  <a:pt x="16" y="78"/>
                </a:cubicBezTo>
                <a:cubicBezTo>
                  <a:pt x="17" y="76"/>
                  <a:pt x="19" y="75"/>
                  <a:pt x="20" y="76"/>
                </a:cubicBezTo>
                <a:cubicBezTo>
                  <a:pt x="39" y="83"/>
                  <a:pt x="61" y="73"/>
                  <a:pt x="68" y="54"/>
                </a:cubicBezTo>
                <a:cubicBezTo>
                  <a:pt x="75" y="35"/>
                  <a:pt x="65" y="13"/>
                  <a:pt x="46" y="6"/>
                </a:cubicBezTo>
                <a:cubicBezTo>
                  <a:pt x="44" y="6"/>
                  <a:pt x="44" y="4"/>
                  <a:pt x="44" y="2"/>
                </a:cubicBezTo>
                <a:cubicBezTo>
                  <a:pt x="45" y="1"/>
                  <a:pt x="47" y="0"/>
                  <a:pt x="48" y="1"/>
                </a:cubicBezTo>
                <a:cubicBezTo>
                  <a:pt x="70" y="9"/>
                  <a:pt x="82" y="34"/>
                  <a:pt x="73" y="56"/>
                </a:cubicBezTo>
                <a:close/>
                <a:moveTo>
                  <a:pt x="36" y="88"/>
                </a:moveTo>
                <a:cubicBezTo>
                  <a:pt x="28" y="88"/>
                  <a:pt x="20" y="92"/>
                  <a:pt x="17" y="99"/>
                </a:cubicBezTo>
                <a:cubicBezTo>
                  <a:pt x="23" y="99"/>
                  <a:pt x="23" y="99"/>
                  <a:pt x="23" y="99"/>
                </a:cubicBezTo>
                <a:cubicBezTo>
                  <a:pt x="27" y="96"/>
                  <a:pt x="31" y="95"/>
                  <a:pt x="36" y="95"/>
                </a:cubicBezTo>
                <a:cubicBezTo>
                  <a:pt x="41" y="95"/>
                  <a:pt x="46" y="96"/>
                  <a:pt x="49" y="99"/>
                </a:cubicBezTo>
                <a:cubicBezTo>
                  <a:pt x="55" y="99"/>
                  <a:pt x="55" y="99"/>
                  <a:pt x="55" y="99"/>
                </a:cubicBezTo>
                <a:cubicBezTo>
                  <a:pt x="52" y="92"/>
                  <a:pt x="44" y="88"/>
                  <a:pt x="36" y="88"/>
                </a:cubicBezTo>
                <a:close/>
                <a:moveTo>
                  <a:pt x="66" y="42"/>
                </a:moveTo>
                <a:cubicBezTo>
                  <a:pt x="66" y="60"/>
                  <a:pt x="51" y="75"/>
                  <a:pt x="33" y="75"/>
                </a:cubicBezTo>
                <a:cubicBezTo>
                  <a:pt x="15" y="75"/>
                  <a:pt x="0" y="60"/>
                  <a:pt x="0" y="42"/>
                </a:cubicBezTo>
                <a:cubicBezTo>
                  <a:pt x="0" y="23"/>
                  <a:pt x="15" y="8"/>
                  <a:pt x="33" y="8"/>
                </a:cubicBezTo>
                <a:cubicBezTo>
                  <a:pt x="51" y="8"/>
                  <a:pt x="66" y="23"/>
                  <a:pt x="66" y="42"/>
                </a:cubicBezTo>
                <a:close/>
                <a:moveTo>
                  <a:pt x="26" y="31"/>
                </a:moveTo>
                <a:cubicBezTo>
                  <a:pt x="28" y="29"/>
                  <a:pt x="30" y="28"/>
                  <a:pt x="33" y="27"/>
                </a:cubicBezTo>
                <a:cubicBezTo>
                  <a:pt x="36" y="26"/>
                  <a:pt x="36" y="22"/>
                  <a:pt x="34" y="21"/>
                </a:cubicBezTo>
                <a:cubicBezTo>
                  <a:pt x="33" y="20"/>
                  <a:pt x="31" y="21"/>
                  <a:pt x="30" y="22"/>
                </a:cubicBezTo>
                <a:cubicBezTo>
                  <a:pt x="29" y="23"/>
                  <a:pt x="27" y="23"/>
                  <a:pt x="26" y="21"/>
                </a:cubicBezTo>
                <a:cubicBezTo>
                  <a:pt x="26" y="20"/>
                  <a:pt x="27" y="18"/>
                  <a:pt x="29" y="18"/>
                </a:cubicBezTo>
                <a:cubicBezTo>
                  <a:pt x="32" y="18"/>
                  <a:pt x="34" y="17"/>
                  <a:pt x="33" y="16"/>
                </a:cubicBezTo>
                <a:cubicBezTo>
                  <a:pt x="32" y="15"/>
                  <a:pt x="35" y="15"/>
                  <a:pt x="36" y="15"/>
                </a:cubicBezTo>
                <a:cubicBezTo>
                  <a:pt x="37" y="15"/>
                  <a:pt x="39" y="15"/>
                  <a:pt x="39" y="17"/>
                </a:cubicBezTo>
                <a:cubicBezTo>
                  <a:pt x="39" y="18"/>
                  <a:pt x="39" y="21"/>
                  <a:pt x="41" y="21"/>
                </a:cubicBezTo>
                <a:cubicBezTo>
                  <a:pt x="43" y="21"/>
                  <a:pt x="46" y="17"/>
                  <a:pt x="48" y="17"/>
                </a:cubicBezTo>
                <a:cubicBezTo>
                  <a:pt x="49" y="17"/>
                  <a:pt x="49" y="17"/>
                  <a:pt x="49" y="16"/>
                </a:cubicBezTo>
                <a:cubicBezTo>
                  <a:pt x="44" y="13"/>
                  <a:pt x="39" y="11"/>
                  <a:pt x="33" y="11"/>
                </a:cubicBezTo>
                <a:cubicBezTo>
                  <a:pt x="26" y="11"/>
                  <a:pt x="19" y="14"/>
                  <a:pt x="14" y="18"/>
                </a:cubicBezTo>
                <a:cubicBezTo>
                  <a:pt x="14" y="20"/>
                  <a:pt x="14" y="24"/>
                  <a:pt x="13" y="25"/>
                </a:cubicBezTo>
                <a:cubicBezTo>
                  <a:pt x="12" y="25"/>
                  <a:pt x="10" y="28"/>
                  <a:pt x="11" y="31"/>
                </a:cubicBezTo>
                <a:cubicBezTo>
                  <a:pt x="12" y="35"/>
                  <a:pt x="14" y="35"/>
                  <a:pt x="15" y="37"/>
                </a:cubicBezTo>
                <a:cubicBezTo>
                  <a:pt x="15" y="38"/>
                  <a:pt x="14" y="39"/>
                  <a:pt x="17" y="39"/>
                </a:cubicBezTo>
                <a:cubicBezTo>
                  <a:pt x="19" y="39"/>
                  <a:pt x="20" y="41"/>
                  <a:pt x="21" y="42"/>
                </a:cubicBezTo>
                <a:cubicBezTo>
                  <a:pt x="23" y="43"/>
                  <a:pt x="25" y="44"/>
                  <a:pt x="24" y="45"/>
                </a:cubicBezTo>
                <a:cubicBezTo>
                  <a:pt x="23" y="46"/>
                  <a:pt x="23" y="50"/>
                  <a:pt x="25" y="52"/>
                </a:cubicBezTo>
                <a:cubicBezTo>
                  <a:pt x="27" y="54"/>
                  <a:pt x="28" y="59"/>
                  <a:pt x="28" y="61"/>
                </a:cubicBezTo>
                <a:cubicBezTo>
                  <a:pt x="28" y="63"/>
                  <a:pt x="28" y="68"/>
                  <a:pt x="32" y="70"/>
                </a:cubicBezTo>
                <a:cubicBezTo>
                  <a:pt x="33" y="70"/>
                  <a:pt x="31" y="69"/>
                  <a:pt x="31" y="66"/>
                </a:cubicBezTo>
                <a:cubicBezTo>
                  <a:pt x="32" y="63"/>
                  <a:pt x="35" y="60"/>
                  <a:pt x="36" y="58"/>
                </a:cubicBezTo>
                <a:cubicBezTo>
                  <a:pt x="37" y="56"/>
                  <a:pt x="42" y="49"/>
                  <a:pt x="38" y="47"/>
                </a:cubicBezTo>
                <a:cubicBezTo>
                  <a:pt x="35" y="45"/>
                  <a:pt x="34" y="43"/>
                  <a:pt x="31" y="42"/>
                </a:cubicBezTo>
                <a:cubicBezTo>
                  <a:pt x="28" y="41"/>
                  <a:pt x="25" y="42"/>
                  <a:pt x="25" y="42"/>
                </a:cubicBezTo>
                <a:cubicBezTo>
                  <a:pt x="25" y="42"/>
                  <a:pt x="23" y="42"/>
                  <a:pt x="23" y="41"/>
                </a:cubicBezTo>
                <a:cubicBezTo>
                  <a:pt x="22" y="40"/>
                  <a:pt x="22" y="37"/>
                  <a:pt x="21" y="38"/>
                </a:cubicBezTo>
                <a:cubicBezTo>
                  <a:pt x="19" y="38"/>
                  <a:pt x="17" y="36"/>
                  <a:pt x="18" y="35"/>
                </a:cubicBezTo>
                <a:cubicBezTo>
                  <a:pt x="19" y="33"/>
                  <a:pt x="22" y="33"/>
                  <a:pt x="22" y="33"/>
                </a:cubicBezTo>
                <a:moveTo>
                  <a:pt x="59" y="57"/>
                </a:moveTo>
                <a:cubicBezTo>
                  <a:pt x="62" y="52"/>
                  <a:pt x="63" y="47"/>
                  <a:pt x="63" y="42"/>
                </a:cubicBezTo>
                <a:cubicBezTo>
                  <a:pt x="63" y="38"/>
                  <a:pt x="63" y="35"/>
                  <a:pt x="62" y="32"/>
                </a:cubicBezTo>
                <a:cubicBezTo>
                  <a:pt x="60" y="31"/>
                  <a:pt x="59" y="31"/>
                  <a:pt x="59" y="31"/>
                </a:cubicBezTo>
                <a:cubicBezTo>
                  <a:pt x="59" y="31"/>
                  <a:pt x="58" y="30"/>
                  <a:pt x="57" y="29"/>
                </a:cubicBezTo>
                <a:cubicBezTo>
                  <a:pt x="56" y="29"/>
                  <a:pt x="53" y="31"/>
                  <a:pt x="52" y="31"/>
                </a:cubicBezTo>
                <a:cubicBezTo>
                  <a:pt x="51" y="31"/>
                  <a:pt x="50" y="33"/>
                  <a:pt x="49" y="34"/>
                </a:cubicBezTo>
                <a:cubicBezTo>
                  <a:pt x="49" y="34"/>
                  <a:pt x="47" y="35"/>
                  <a:pt x="47" y="37"/>
                </a:cubicBezTo>
                <a:cubicBezTo>
                  <a:pt x="47" y="39"/>
                  <a:pt x="46" y="43"/>
                  <a:pt x="50" y="44"/>
                </a:cubicBezTo>
                <a:cubicBezTo>
                  <a:pt x="54" y="45"/>
                  <a:pt x="56" y="44"/>
                  <a:pt x="57" y="45"/>
                </a:cubicBezTo>
                <a:cubicBezTo>
                  <a:pt x="59" y="46"/>
                  <a:pt x="57" y="47"/>
                  <a:pt x="58" y="49"/>
                </a:cubicBezTo>
                <a:cubicBezTo>
                  <a:pt x="59" y="51"/>
                  <a:pt x="59" y="55"/>
                  <a:pt x="59"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9783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01955"/>
            <a:ext cx="8229600" cy="360548"/>
          </a:xfrm>
        </p:spPr>
        <p:txBody>
          <a:bodyPr/>
          <a:lstStyle/>
          <a:p>
            <a:r>
              <a:rPr lang="en-GB" dirty="0" smtClean="0"/>
              <a:t>Publishing Messages using </a:t>
            </a:r>
            <a:r>
              <a:rPr lang="en-GB" dirty="0"/>
              <a:t>NFC</a:t>
            </a:r>
          </a:p>
        </p:txBody>
      </p:sp>
      <p:sp>
        <p:nvSpPr>
          <p:cNvPr id="8" name="Rectangle 7"/>
          <p:cNvSpPr>
            <a:spLocks noChangeAspect="1"/>
          </p:cNvSpPr>
          <p:nvPr/>
        </p:nvSpPr>
        <p:spPr>
          <a:xfrm>
            <a:off x="385342" y="822510"/>
            <a:ext cx="8378429" cy="2862322"/>
          </a:xfrm>
          <a:prstGeom prst="rect">
            <a:avLst/>
          </a:prstGeom>
          <a:ln w="25400">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GB" sz="1600" dirty="0" err="1" smtClean="0">
                <a:solidFill>
                  <a:srgbClr val="2B91AF"/>
                </a:solidFill>
                <a:highlight>
                  <a:srgbClr val="FFFFFF"/>
                </a:highlight>
                <a:latin typeface="Consolas"/>
              </a:rPr>
              <a:t>ProximityDevice</a:t>
            </a:r>
            <a:r>
              <a:rPr lang="en-GB" sz="1600" dirty="0" smtClean="0">
                <a:solidFill>
                  <a:srgbClr val="000000"/>
                </a:solidFill>
                <a:highlight>
                  <a:srgbClr val="FFFFFF"/>
                </a:highlight>
                <a:latin typeface="Consolas"/>
              </a:rPr>
              <a:t> device = </a:t>
            </a:r>
            <a:r>
              <a:rPr lang="en-GB" sz="1600" dirty="0" err="1" smtClean="0">
                <a:solidFill>
                  <a:srgbClr val="2B91AF"/>
                </a:solidFill>
                <a:highlight>
                  <a:srgbClr val="FFFFFF"/>
                </a:highlight>
                <a:latin typeface="Consolas"/>
              </a:rPr>
              <a:t>ProximityDevice</a:t>
            </a:r>
            <a:r>
              <a:rPr lang="en-GB" sz="1600" dirty="0" err="1" smtClean="0">
                <a:solidFill>
                  <a:srgbClr val="000000"/>
                </a:solidFill>
                <a:highlight>
                  <a:srgbClr val="FFFFFF"/>
                </a:highlight>
                <a:latin typeface="Consolas"/>
              </a:rPr>
              <a:t>.GetDefault</a:t>
            </a:r>
            <a:r>
              <a:rPr lang="en-GB" sz="1600" dirty="0" smtClean="0">
                <a:solidFill>
                  <a:srgbClr val="000000"/>
                </a:solidFill>
                <a:highlight>
                  <a:srgbClr val="FFFFFF"/>
                </a:highlight>
                <a:latin typeface="Consolas"/>
              </a:rPr>
              <a:t>();</a:t>
            </a:r>
          </a:p>
          <a:p>
            <a:endParaRPr lang="en-GB" sz="1600" dirty="0" smtClean="0">
              <a:solidFill>
                <a:srgbClr val="000000"/>
              </a:solidFill>
              <a:highlight>
                <a:srgbClr val="FFFFFF"/>
              </a:highlight>
              <a:latin typeface="Consolas"/>
            </a:endParaRPr>
          </a:p>
          <a:p>
            <a:r>
              <a:rPr lang="en-GB" sz="1600" dirty="0" smtClean="0">
                <a:solidFill>
                  <a:srgbClr val="008000"/>
                </a:solidFill>
                <a:highlight>
                  <a:srgbClr val="FFFFFF"/>
                </a:highlight>
                <a:latin typeface="Consolas"/>
              </a:rPr>
              <a:t>// Make sure NFC is supported</a:t>
            </a:r>
            <a:endParaRPr lang="en-GB" sz="1600" dirty="0" smtClean="0">
              <a:solidFill>
                <a:srgbClr val="000000"/>
              </a:solidFill>
              <a:highlight>
                <a:srgbClr val="FFFFFF"/>
              </a:highlight>
              <a:latin typeface="Consolas"/>
            </a:endParaRPr>
          </a:p>
          <a:p>
            <a:r>
              <a:rPr lang="en-GB" sz="1600" dirty="0" smtClean="0">
                <a:solidFill>
                  <a:srgbClr val="0000FF"/>
                </a:solidFill>
                <a:highlight>
                  <a:srgbClr val="FFFFFF"/>
                </a:highlight>
                <a:latin typeface="Consolas"/>
              </a:rPr>
              <a:t>if</a:t>
            </a:r>
            <a:r>
              <a:rPr lang="en-GB" sz="1600" dirty="0" smtClean="0">
                <a:solidFill>
                  <a:srgbClr val="000000"/>
                </a:solidFill>
                <a:highlight>
                  <a:srgbClr val="FFFFFF"/>
                </a:highlight>
                <a:latin typeface="Consolas"/>
              </a:rPr>
              <a:t> (device != </a:t>
            </a:r>
            <a:r>
              <a:rPr lang="en-GB" sz="1600" dirty="0" smtClean="0">
                <a:solidFill>
                  <a:srgbClr val="0000FF"/>
                </a:solidFill>
                <a:highlight>
                  <a:srgbClr val="FFFFFF"/>
                </a:highlight>
                <a:latin typeface="Consolas"/>
              </a:rPr>
              <a:t>null</a:t>
            </a:r>
            <a:r>
              <a:rPr lang="en-GB" sz="1600" dirty="0" smtClean="0">
                <a:solidFill>
                  <a:srgbClr val="000000"/>
                </a:solidFill>
                <a:highlight>
                  <a:srgbClr val="FFFFFF"/>
                </a:highlight>
                <a:latin typeface="Consolas"/>
              </a:rPr>
              <a:t>)</a:t>
            </a:r>
          </a:p>
          <a:p>
            <a:r>
              <a:rPr lang="en-GB" sz="1600" dirty="0" smtClean="0">
                <a:solidFill>
                  <a:srgbClr val="000000"/>
                </a:solidFill>
                <a:highlight>
                  <a:srgbClr val="FFFFFF"/>
                </a:highlight>
                <a:latin typeface="Consolas"/>
              </a:rPr>
              <a:t>{</a:t>
            </a:r>
          </a:p>
          <a:p>
            <a:r>
              <a:rPr lang="en-GB" sz="1600" dirty="0" smtClean="0">
                <a:solidFill>
                  <a:srgbClr val="000000"/>
                </a:solidFill>
                <a:highlight>
                  <a:srgbClr val="FFFFFF"/>
                </a:highlight>
                <a:latin typeface="Consolas"/>
              </a:rPr>
              <a:t>    </a:t>
            </a:r>
            <a:r>
              <a:rPr lang="en-US" sz="1600" dirty="0">
                <a:solidFill>
                  <a:srgbClr val="000000"/>
                </a:solidFill>
                <a:highlight>
                  <a:srgbClr val="FFFFFF"/>
                </a:highlight>
                <a:latin typeface="Consolas" panose="020B0609020204030204" pitchFamily="49" charset="0"/>
              </a:rPr>
              <a:t>_</a:t>
            </a:r>
            <a:r>
              <a:rPr lang="en-US" sz="1600" dirty="0" err="1">
                <a:solidFill>
                  <a:srgbClr val="000000"/>
                </a:solidFill>
                <a:highlight>
                  <a:srgbClr val="FFFFFF"/>
                </a:highlight>
                <a:latin typeface="Consolas" panose="020B0609020204030204" pitchFamily="49" charset="0"/>
              </a:rPr>
              <a:t>device.DeviceArrived</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device_DeviceArrived</a:t>
            </a:r>
            <a:r>
              <a:rPr lang="en-US" sz="1600" dirty="0" smtClean="0">
                <a:solidFill>
                  <a:srgbClr val="000000"/>
                </a:solidFill>
                <a:highlight>
                  <a:srgbClr val="FFFFFF"/>
                </a:highlight>
                <a:latin typeface="Consolas" panose="020B0609020204030204" pitchFamily="49" charset="0"/>
              </a:rPr>
              <a:t>;</a:t>
            </a:r>
          </a:p>
          <a:p>
            <a:r>
              <a:rPr lang="en-US" sz="1600" dirty="0" smtClean="0">
                <a:solidFill>
                  <a:srgbClr val="000000"/>
                </a:solidFill>
                <a:highlight>
                  <a:srgbClr val="FFFFFF"/>
                </a:highlight>
                <a:latin typeface="Consolas" panose="020B0609020204030204" pitchFamily="49" charset="0"/>
              </a:rPr>
              <a:t>    _</a:t>
            </a:r>
            <a:r>
              <a:rPr lang="en-US" sz="1600" dirty="0" err="1" smtClean="0">
                <a:solidFill>
                  <a:srgbClr val="000000"/>
                </a:solidFill>
                <a:highlight>
                  <a:srgbClr val="FFFFFF"/>
                </a:highlight>
                <a:latin typeface="Consolas" panose="020B0609020204030204" pitchFamily="49" charset="0"/>
              </a:rPr>
              <a:t>device.SubscribeForMessage</a:t>
            </a:r>
            <a:r>
              <a:rPr lang="en-US" sz="1600" dirty="0" smtClean="0">
                <a:solidFill>
                  <a:srgbClr val="000000"/>
                </a:solidFill>
                <a:highlight>
                  <a:srgbClr val="FFFFFF"/>
                </a:highlight>
                <a:latin typeface="Consolas" panose="020B0609020204030204" pitchFamily="49" charset="0"/>
              </a:rPr>
              <a:t>(</a:t>
            </a:r>
            <a:r>
              <a:rPr lang="en-US" sz="1600" dirty="0" smtClean="0">
                <a:solidFill>
                  <a:srgbClr val="A31515"/>
                </a:solidFill>
                <a:highlight>
                  <a:srgbClr val="FFFFFF"/>
                </a:highlight>
                <a:latin typeface="Consolas" panose="020B0609020204030204" pitchFamily="49" charset="0"/>
              </a:rPr>
              <a:t>“</a:t>
            </a:r>
            <a:r>
              <a:rPr lang="en-US" sz="1600" dirty="0" err="1" smtClean="0">
                <a:solidFill>
                  <a:srgbClr val="A31515"/>
                </a:solidFill>
                <a:highlight>
                  <a:srgbClr val="FFFFFF"/>
                </a:highlight>
                <a:latin typeface="Consolas" panose="020B0609020204030204" pitchFamily="49" charset="0"/>
              </a:rPr>
              <a:t>StringMessage</a:t>
            </a:r>
            <a:r>
              <a:rPr lang="en-US" sz="1600" dirty="0" smtClean="0">
                <a:solidFill>
                  <a:srgbClr val="A31515"/>
                </a:solidFill>
                <a:highlight>
                  <a:srgbClr val="FFFFFF"/>
                </a:highlight>
                <a:latin typeface="Consolas" panose="020B0609020204030204" pitchFamily="49" charset="0"/>
              </a:rPr>
              <a:t>"</a:t>
            </a:r>
            <a:r>
              <a:rPr lang="en-US" sz="1600" dirty="0" smtClean="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StringMessageHandler</a:t>
            </a:r>
            <a:r>
              <a:rPr lang="en-US" sz="1600" dirty="0">
                <a:solidFill>
                  <a:srgbClr val="000000"/>
                </a:solidFill>
                <a:highlight>
                  <a:srgbClr val="FFFFFF"/>
                </a:highlight>
                <a:latin typeface="Consolas" panose="020B0609020204030204" pitchFamily="49" charset="0"/>
              </a:rPr>
              <a:t>);</a:t>
            </a:r>
          </a:p>
          <a:p>
            <a:r>
              <a:rPr lang="en-US" sz="1600" dirty="0" smtClean="0">
                <a:solidFill>
                  <a:srgbClr val="000000"/>
                </a:solidFill>
                <a:highlight>
                  <a:srgbClr val="FFFFFF"/>
                </a:highlight>
                <a:latin typeface="Consolas" panose="020B0609020204030204" pitchFamily="49" charset="0"/>
              </a:rPr>
              <a:t>    _</a:t>
            </a:r>
            <a:r>
              <a:rPr lang="en-US" sz="1600" dirty="0" err="1" smtClean="0">
                <a:solidFill>
                  <a:srgbClr val="000000"/>
                </a:solidFill>
                <a:highlight>
                  <a:srgbClr val="FFFFFF"/>
                </a:highlight>
                <a:latin typeface="Consolas" panose="020B0609020204030204" pitchFamily="49" charset="0"/>
              </a:rPr>
              <a:t>device.SubscribeForMessage</a:t>
            </a:r>
            <a:r>
              <a:rPr lang="en-US" sz="1600" dirty="0" smtClean="0">
                <a:solidFill>
                  <a:srgbClr val="000000"/>
                </a:solidFill>
                <a:highlight>
                  <a:srgbClr val="FFFFFF"/>
                </a:highlight>
                <a:latin typeface="Consolas" panose="020B0609020204030204" pitchFamily="49" charset="0"/>
              </a:rPr>
              <a:t>(</a:t>
            </a:r>
            <a:r>
              <a:rPr lang="en-US" sz="1600" dirty="0" smtClean="0">
                <a:solidFill>
                  <a:srgbClr val="A31515"/>
                </a:solidFill>
                <a:highlight>
                  <a:srgbClr val="FFFFFF"/>
                </a:highlight>
                <a:latin typeface="Consolas" panose="020B0609020204030204" pitchFamily="49" charset="0"/>
              </a:rPr>
              <a:t>“</a:t>
            </a:r>
            <a:r>
              <a:rPr lang="en-US" sz="1600" dirty="0" err="1" smtClean="0">
                <a:solidFill>
                  <a:srgbClr val="A31515"/>
                </a:solidFill>
                <a:highlight>
                  <a:srgbClr val="FFFFFF"/>
                </a:highlight>
                <a:latin typeface="Consolas" panose="020B0609020204030204" pitchFamily="49" charset="0"/>
              </a:rPr>
              <a:t>ByteMessage</a:t>
            </a:r>
            <a:r>
              <a:rPr lang="en-US" sz="1600" dirty="0" smtClean="0">
                <a:solidFill>
                  <a:srgbClr val="A31515"/>
                </a:solidFill>
                <a:highlight>
                  <a:srgbClr val="FFFFFF"/>
                </a:highlight>
                <a:latin typeface="Consolas" panose="020B0609020204030204" pitchFamily="49" charset="0"/>
              </a:rPr>
              <a:t>"</a:t>
            </a: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ByteMessageHandler</a:t>
            </a:r>
            <a:r>
              <a:rPr lang="en-US" sz="1600" dirty="0">
                <a:solidFill>
                  <a:srgbClr val="000000"/>
                </a:solidFill>
                <a:highlight>
                  <a:srgbClr val="FFFFFF"/>
                </a:highlight>
                <a:latin typeface="Consolas" panose="020B0609020204030204" pitchFamily="49" charset="0"/>
              </a:rPr>
              <a:t>);</a:t>
            </a:r>
            <a:endParaRPr lang="en-US" sz="1600" dirty="0"/>
          </a:p>
          <a:p>
            <a:endParaRPr lang="en-US" sz="1600" dirty="0" smtClean="0">
              <a:solidFill>
                <a:srgbClr val="000000"/>
              </a:solidFill>
              <a:highlight>
                <a:srgbClr val="FFFFFF"/>
              </a:highlight>
              <a:latin typeface="Consolas" panose="020B0609020204030204" pitchFamily="49" charset="0"/>
            </a:endParaRPr>
          </a:p>
          <a:p>
            <a:r>
              <a:rPr lang="en-GB" sz="1600" dirty="0" smtClean="0">
                <a:solidFill>
                  <a:srgbClr val="2B91AF"/>
                </a:solidFill>
                <a:highlight>
                  <a:srgbClr val="FFFFFF"/>
                </a:highlight>
                <a:latin typeface="Consolas"/>
              </a:rPr>
              <a:t>    </a:t>
            </a:r>
            <a:r>
              <a:rPr lang="en-GB" sz="1600" dirty="0" err="1" smtClean="0">
                <a:solidFill>
                  <a:srgbClr val="2B91AF"/>
                </a:solidFill>
                <a:highlight>
                  <a:srgbClr val="FFFFFF"/>
                </a:highlight>
                <a:latin typeface="Consolas"/>
              </a:rPr>
              <a:t>PeerFinder</a:t>
            </a:r>
            <a:r>
              <a:rPr lang="en-GB" sz="1600" dirty="0" err="1" smtClean="0">
                <a:solidFill>
                  <a:srgbClr val="000000"/>
                </a:solidFill>
                <a:highlight>
                  <a:srgbClr val="FFFFFF"/>
                </a:highlight>
                <a:latin typeface="Consolas"/>
              </a:rPr>
              <a:t>.Start</a:t>
            </a:r>
            <a:r>
              <a:rPr lang="en-GB" sz="1600" dirty="0" smtClean="0">
                <a:solidFill>
                  <a:srgbClr val="000000"/>
                </a:solidFill>
                <a:highlight>
                  <a:srgbClr val="FFFFFF"/>
                </a:highlight>
                <a:latin typeface="Consolas"/>
              </a:rPr>
              <a:t>();</a:t>
            </a:r>
          </a:p>
          <a:p>
            <a:r>
              <a:rPr lang="en-GB" sz="1600" dirty="0" smtClean="0">
                <a:solidFill>
                  <a:srgbClr val="000000"/>
                </a:solidFill>
                <a:highlight>
                  <a:srgbClr val="FFFFFF"/>
                </a:highlight>
                <a:latin typeface="Consolas"/>
              </a:rPr>
              <a:t>}</a:t>
            </a:r>
            <a:endParaRPr lang="en-GB" sz="1600" dirty="0">
              <a:solidFill>
                <a:srgbClr val="000000"/>
              </a:solidFill>
              <a:highlight>
                <a:srgbClr val="FFFFFF"/>
              </a:highlight>
              <a:latin typeface="Consolas"/>
            </a:endParaRPr>
          </a:p>
        </p:txBody>
      </p:sp>
      <p:sp>
        <p:nvSpPr>
          <p:cNvPr id="5" name="Rectangle 4"/>
          <p:cNvSpPr/>
          <p:nvPr/>
        </p:nvSpPr>
        <p:spPr>
          <a:xfrm>
            <a:off x="457200" y="4420894"/>
            <a:ext cx="8229600" cy="163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Tree>
    <p:extLst>
      <p:ext uri="{BB962C8B-B14F-4D97-AF65-F5344CB8AC3E}">
        <p14:creationId xmlns:p14="http://schemas.microsoft.com/office/powerpoint/2010/main" val="10802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Send Message When Device Arrives</a:t>
            </a:r>
            <a:endParaRPr lang="en-GB" dirty="0"/>
          </a:p>
        </p:txBody>
      </p:sp>
      <p:sp>
        <p:nvSpPr>
          <p:cNvPr id="8" name="Rectangle 7"/>
          <p:cNvSpPr/>
          <p:nvPr/>
        </p:nvSpPr>
        <p:spPr>
          <a:xfrm>
            <a:off x="385342" y="822510"/>
            <a:ext cx="8229600" cy="3150863"/>
          </a:xfrm>
          <a:prstGeom prst="rect">
            <a:avLst/>
          </a:prstGeom>
        </p:spPr>
        <p:txBody>
          <a:bodyPr wrap="square">
            <a:spAutoFit/>
          </a:bodyPr>
          <a:lstStyle/>
          <a:p>
            <a:r>
              <a:rPr lang="en-US" sz="1325" dirty="0">
                <a:solidFill>
                  <a:srgbClr val="0000FF"/>
                </a:solidFill>
                <a:highlight>
                  <a:srgbClr val="FFFFFF"/>
                </a:highlight>
                <a:latin typeface="Consolas" panose="020B0609020204030204" pitchFamily="49" charset="0"/>
              </a:rPr>
              <a:t>void</a:t>
            </a:r>
            <a:r>
              <a:rPr lang="en-US" sz="1325" dirty="0">
                <a:solidFill>
                  <a:srgbClr val="000000"/>
                </a:solidFill>
                <a:highlight>
                  <a:srgbClr val="FFFFFF"/>
                </a:highlight>
                <a:latin typeface="Consolas" panose="020B0609020204030204" pitchFamily="49" charset="0"/>
              </a:rPr>
              <a:t> </a:t>
            </a:r>
            <a:r>
              <a:rPr lang="en-US" sz="1325" dirty="0" err="1">
                <a:solidFill>
                  <a:srgbClr val="000000"/>
                </a:solidFill>
                <a:highlight>
                  <a:srgbClr val="FFFFFF"/>
                </a:highlight>
                <a:latin typeface="Consolas" panose="020B0609020204030204" pitchFamily="49" charset="0"/>
              </a:rPr>
              <a:t>device_DeviceArrived</a:t>
            </a:r>
            <a:r>
              <a:rPr lang="en-US" sz="1325" dirty="0">
                <a:solidFill>
                  <a:srgbClr val="000000"/>
                </a:solidFill>
                <a:highlight>
                  <a:srgbClr val="FFFFFF"/>
                </a:highlight>
                <a:latin typeface="Consolas" panose="020B0609020204030204" pitchFamily="49" charset="0"/>
              </a:rPr>
              <a:t>(</a:t>
            </a:r>
            <a:r>
              <a:rPr lang="en-US" sz="1325" dirty="0" err="1">
                <a:solidFill>
                  <a:srgbClr val="2B91AF"/>
                </a:solidFill>
                <a:highlight>
                  <a:srgbClr val="FFFFFF"/>
                </a:highlight>
                <a:latin typeface="Consolas" panose="020B0609020204030204" pitchFamily="49" charset="0"/>
              </a:rPr>
              <a:t>ProximityDevice</a:t>
            </a:r>
            <a:r>
              <a:rPr lang="en-US" sz="1325" dirty="0">
                <a:solidFill>
                  <a:srgbClr val="000000"/>
                </a:solidFill>
                <a:highlight>
                  <a:srgbClr val="FFFFFF"/>
                </a:highlight>
                <a:latin typeface="Consolas" panose="020B0609020204030204" pitchFamily="49" charset="0"/>
              </a:rPr>
              <a:t> sender)</a:t>
            </a:r>
          </a:p>
          <a:p>
            <a:r>
              <a:rPr lang="en-US" sz="1325" dirty="0">
                <a:solidFill>
                  <a:srgbClr val="000000"/>
                </a:solidFill>
                <a:highlight>
                  <a:srgbClr val="FFFFFF"/>
                </a:highlight>
                <a:latin typeface="Consolas" panose="020B0609020204030204" pitchFamily="49" charset="0"/>
              </a:rPr>
              <a:t>{</a:t>
            </a:r>
          </a:p>
          <a:p>
            <a:r>
              <a:rPr lang="en-US" sz="1325" dirty="0">
                <a:solidFill>
                  <a:srgbClr val="000000"/>
                </a:solidFill>
                <a:highlight>
                  <a:srgbClr val="FFFFFF"/>
                </a:highlight>
                <a:latin typeface="Consolas" panose="020B0609020204030204" pitchFamily="49" charset="0"/>
              </a:rPr>
              <a:t>    </a:t>
            </a:r>
            <a:r>
              <a:rPr lang="en-US" sz="1325" dirty="0">
                <a:solidFill>
                  <a:srgbClr val="0000FF"/>
                </a:solidFill>
                <a:highlight>
                  <a:srgbClr val="FFFFFF"/>
                </a:highlight>
                <a:latin typeface="Consolas" panose="020B0609020204030204" pitchFamily="49" charset="0"/>
              </a:rPr>
              <a:t>if</a:t>
            </a:r>
            <a:r>
              <a:rPr lang="en-US" sz="1325" dirty="0">
                <a:solidFill>
                  <a:srgbClr val="000000"/>
                </a:solidFill>
                <a:highlight>
                  <a:srgbClr val="FFFFFF"/>
                </a:highlight>
                <a:latin typeface="Consolas" panose="020B0609020204030204" pitchFamily="49" charset="0"/>
              </a:rPr>
              <a:t> (</a:t>
            </a:r>
            <a:r>
              <a:rPr lang="en-US" sz="1325" dirty="0" err="1">
                <a:solidFill>
                  <a:srgbClr val="000000"/>
                </a:solidFill>
                <a:highlight>
                  <a:srgbClr val="FFFFFF"/>
                </a:highlight>
                <a:latin typeface="Consolas" panose="020B0609020204030204" pitchFamily="49" charset="0"/>
              </a:rPr>
              <a:t>sendingString</a:t>
            </a:r>
            <a:r>
              <a:rPr lang="en-US" sz="1325" dirty="0">
                <a:solidFill>
                  <a:srgbClr val="000000"/>
                </a:solidFill>
                <a:highlight>
                  <a:srgbClr val="FFFFFF"/>
                </a:highlight>
                <a:latin typeface="Consolas" panose="020B0609020204030204" pitchFamily="49" charset="0"/>
              </a:rPr>
              <a:t>)</a:t>
            </a:r>
          </a:p>
          <a:p>
            <a:r>
              <a:rPr lang="en-US" sz="1325" dirty="0">
                <a:solidFill>
                  <a:srgbClr val="000000"/>
                </a:solidFill>
                <a:highlight>
                  <a:srgbClr val="FFFFFF"/>
                </a:highlight>
                <a:latin typeface="Consolas" panose="020B0609020204030204" pitchFamily="49" charset="0"/>
              </a:rPr>
              <a:t>    {</a:t>
            </a:r>
          </a:p>
          <a:p>
            <a:r>
              <a:rPr lang="en-US" sz="1325" dirty="0">
                <a:solidFill>
                  <a:srgbClr val="000000"/>
                </a:solidFill>
                <a:highlight>
                  <a:srgbClr val="FFFFFF"/>
                </a:highlight>
                <a:latin typeface="Consolas" panose="020B0609020204030204" pitchFamily="49" charset="0"/>
              </a:rPr>
              <a:t>        </a:t>
            </a:r>
            <a:r>
              <a:rPr lang="en-US" sz="1325" dirty="0" err="1">
                <a:solidFill>
                  <a:srgbClr val="000000"/>
                </a:solidFill>
                <a:highlight>
                  <a:srgbClr val="FFFFFF"/>
                </a:highlight>
                <a:latin typeface="Consolas" panose="020B0609020204030204" pitchFamily="49" charset="0"/>
              </a:rPr>
              <a:t>sender.PublishMessage</a:t>
            </a:r>
            <a:r>
              <a:rPr lang="en-US" sz="1325" dirty="0">
                <a:solidFill>
                  <a:srgbClr val="000000"/>
                </a:solidFill>
                <a:highlight>
                  <a:srgbClr val="FFFFFF"/>
                </a:highlight>
                <a:latin typeface="Consolas" panose="020B0609020204030204" pitchFamily="49" charset="0"/>
              </a:rPr>
              <a:t>(</a:t>
            </a:r>
            <a:r>
              <a:rPr lang="en-US" sz="1325" dirty="0">
                <a:solidFill>
                  <a:srgbClr val="A31515"/>
                </a:solidFill>
                <a:highlight>
                  <a:srgbClr val="FFFFFF"/>
                </a:highlight>
                <a:latin typeface="Consolas" panose="020B0609020204030204" pitchFamily="49" charset="0"/>
              </a:rPr>
              <a:t>"</a:t>
            </a:r>
            <a:r>
              <a:rPr lang="en-US" sz="1325" dirty="0" err="1">
                <a:solidFill>
                  <a:srgbClr val="A31515"/>
                </a:solidFill>
                <a:highlight>
                  <a:srgbClr val="FFFFFF"/>
                </a:highlight>
                <a:latin typeface="Consolas" panose="020B0609020204030204" pitchFamily="49" charset="0"/>
              </a:rPr>
              <a:t>MyStringMessage</a:t>
            </a:r>
            <a:r>
              <a:rPr lang="en-US" sz="1325" dirty="0">
                <a:solidFill>
                  <a:srgbClr val="A31515"/>
                </a:solidFill>
                <a:highlight>
                  <a:srgbClr val="FFFFFF"/>
                </a:highlight>
                <a:latin typeface="Consolas" panose="020B0609020204030204" pitchFamily="49" charset="0"/>
              </a:rPr>
              <a:t>"</a:t>
            </a:r>
            <a:r>
              <a:rPr lang="en-US" sz="1325" dirty="0">
                <a:solidFill>
                  <a:srgbClr val="000000"/>
                </a:solidFill>
                <a:highlight>
                  <a:srgbClr val="FFFFFF"/>
                </a:highlight>
                <a:latin typeface="Consolas" panose="020B0609020204030204" pitchFamily="49" charset="0"/>
              </a:rPr>
              <a:t>, </a:t>
            </a:r>
            <a:r>
              <a:rPr lang="en-US" sz="1325" dirty="0" err="1">
                <a:solidFill>
                  <a:srgbClr val="000000"/>
                </a:solidFill>
                <a:highlight>
                  <a:srgbClr val="FFFFFF"/>
                </a:highlight>
                <a:latin typeface="Consolas" panose="020B0609020204030204" pitchFamily="49" charset="0"/>
              </a:rPr>
              <a:t>someString</a:t>
            </a:r>
            <a:r>
              <a:rPr lang="en-US" sz="1325" dirty="0">
                <a:solidFill>
                  <a:srgbClr val="000000"/>
                </a:solidFill>
                <a:highlight>
                  <a:srgbClr val="FFFFFF"/>
                </a:highlight>
                <a:latin typeface="Consolas" panose="020B0609020204030204" pitchFamily="49" charset="0"/>
              </a:rPr>
              <a:t>);</a:t>
            </a:r>
          </a:p>
          <a:p>
            <a:r>
              <a:rPr lang="en-US" sz="1325" dirty="0">
                <a:solidFill>
                  <a:srgbClr val="000000"/>
                </a:solidFill>
                <a:highlight>
                  <a:srgbClr val="FFFFFF"/>
                </a:highlight>
                <a:latin typeface="Consolas" panose="020B0609020204030204" pitchFamily="49" charset="0"/>
              </a:rPr>
              <a:t>    }</a:t>
            </a:r>
          </a:p>
          <a:p>
            <a:r>
              <a:rPr lang="en-US" sz="1325" dirty="0">
                <a:solidFill>
                  <a:srgbClr val="000000"/>
                </a:solidFill>
                <a:highlight>
                  <a:srgbClr val="FFFFFF"/>
                </a:highlight>
                <a:latin typeface="Consolas" panose="020B0609020204030204" pitchFamily="49" charset="0"/>
              </a:rPr>
              <a:t>    </a:t>
            </a:r>
            <a:r>
              <a:rPr lang="en-US" sz="1325" dirty="0">
                <a:solidFill>
                  <a:srgbClr val="0000FF"/>
                </a:solidFill>
                <a:highlight>
                  <a:srgbClr val="FFFFFF"/>
                </a:highlight>
                <a:latin typeface="Consolas" panose="020B0609020204030204" pitchFamily="49" charset="0"/>
              </a:rPr>
              <a:t>else</a:t>
            </a:r>
            <a:r>
              <a:rPr lang="en-US" sz="1325" dirty="0">
                <a:solidFill>
                  <a:srgbClr val="000000"/>
                </a:solidFill>
                <a:highlight>
                  <a:srgbClr val="FFFFFF"/>
                </a:highlight>
                <a:latin typeface="Consolas" panose="020B0609020204030204" pitchFamily="49" charset="0"/>
              </a:rPr>
              <a:t> </a:t>
            </a:r>
            <a:r>
              <a:rPr lang="en-US" sz="1325" dirty="0">
                <a:solidFill>
                  <a:srgbClr val="0000FF"/>
                </a:solidFill>
                <a:highlight>
                  <a:srgbClr val="FFFFFF"/>
                </a:highlight>
                <a:latin typeface="Consolas" panose="020B0609020204030204" pitchFamily="49" charset="0"/>
              </a:rPr>
              <a:t>if</a:t>
            </a:r>
            <a:r>
              <a:rPr lang="en-US" sz="1325" dirty="0">
                <a:solidFill>
                  <a:srgbClr val="000000"/>
                </a:solidFill>
                <a:highlight>
                  <a:srgbClr val="FFFFFF"/>
                </a:highlight>
                <a:latin typeface="Consolas" panose="020B0609020204030204" pitchFamily="49" charset="0"/>
              </a:rPr>
              <a:t> (</a:t>
            </a:r>
            <a:r>
              <a:rPr lang="en-US" sz="1325" dirty="0" err="1">
                <a:solidFill>
                  <a:srgbClr val="000000"/>
                </a:solidFill>
                <a:highlight>
                  <a:srgbClr val="FFFFFF"/>
                </a:highlight>
                <a:latin typeface="Consolas" panose="020B0609020204030204" pitchFamily="49" charset="0"/>
              </a:rPr>
              <a:t>sendingBytes</a:t>
            </a:r>
            <a:r>
              <a:rPr lang="en-US" sz="1325" dirty="0">
                <a:solidFill>
                  <a:srgbClr val="000000"/>
                </a:solidFill>
                <a:highlight>
                  <a:srgbClr val="FFFFFF"/>
                </a:highlight>
                <a:latin typeface="Consolas" panose="020B0609020204030204" pitchFamily="49" charset="0"/>
              </a:rPr>
              <a:t>)</a:t>
            </a:r>
          </a:p>
          <a:p>
            <a:r>
              <a:rPr lang="en-US" sz="1325" dirty="0">
                <a:solidFill>
                  <a:srgbClr val="000000"/>
                </a:solidFill>
                <a:highlight>
                  <a:srgbClr val="FFFFFF"/>
                </a:highlight>
                <a:latin typeface="Consolas" panose="020B0609020204030204" pitchFamily="49" charset="0"/>
              </a:rPr>
              <a:t>    {</a:t>
            </a:r>
          </a:p>
          <a:p>
            <a:r>
              <a:rPr lang="en-US" sz="1325" dirty="0">
                <a:solidFill>
                  <a:srgbClr val="000000"/>
                </a:solidFill>
                <a:highlight>
                  <a:srgbClr val="FFFFFF"/>
                </a:highlight>
                <a:latin typeface="Consolas" panose="020B0609020204030204" pitchFamily="49" charset="0"/>
              </a:rPr>
              <a:t>        </a:t>
            </a:r>
            <a:r>
              <a:rPr lang="en-US" sz="1325" dirty="0" err="1">
                <a:solidFill>
                  <a:srgbClr val="0000FF"/>
                </a:solidFill>
                <a:highlight>
                  <a:srgbClr val="FFFFFF"/>
                </a:highlight>
                <a:latin typeface="Consolas" panose="020B0609020204030204" pitchFamily="49" charset="0"/>
              </a:rPr>
              <a:t>var</a:t>
            </a:r>
            <a:r>
              <a:rPr lang="en-US" sz="1325" dirty="0">
                <a:solidFill>
                  <a:srgbClr val="000000"/>
                </a:solidFill>
                <a:highlight>
                  <a:srgbClr val="FFFFFF"/>
                </a:highlight>
                <a:latin typeface="Consolas" panose="020B0609020204030204" pitchFamily="49" charset="0"/>
              </a:rPr>
              <a:t> </a:t>
            </a:r>
            <a:r>
              <a:rPr lang="en-US" sz="1325" dirty="0" err="1">
                <a:solidFill>
                  <a:srgbClr val="000000"/>
                </a:solidFill>
                <a:highlight>
                  <a:srgbClr val="FFFFFF"/>
                </a:highlight>
                <a:latin typeface="Consolas" panose="020B0609020204030204" pitchFamily="49" charset="0"/>
              </a:rPr>
              <a:t>messageWriter</a:t>
            </a:r>
            <a:r>
              <a:rPr lang="en-US" sz="1325" dirty="0">
                <a:solidFill>
                  <a:srgbClr val="000000"/>
                </a:solidFill>
                <a:highlight>
                  <a:srgbClr val="FFFFFF"/>
                </a:highlight>
                <a:latin typeface="Consolas" panose="020B0609020204030204" pitchFamily="49" charset="0"/>
              </a:rPr>
              <a:t> = </a:t>
            </a:r>
            <a:r>
              <a:rPr lang="en-US" sz="1325" dirty="0">
                <a:solidFill>
                  <a:srgbClr val="0000FF"/>
                </a:solidFill>
                <a:highlight>
                  <a:srgbClr val="FFFFFF"/>
                </a:highlight>
                <a:latin typeface="Consolas" panose="020B0609020204030204" pitchFamily="49" charset="0"/>
              </a:rPr>
              <a:t>new</a:t>
            </a:r>
            <a:r>
              <a:rPr lang="en-US" sz="1325" dirty="0">
                <a:solidFill>
                  <a:srgbClr val="000000"/>
                </a:solidFill>
                <a:highlight>
                  <a:srgbClr val="FFFFFF"/>
                </a:highlight>
                <a:latin typeface="Consolas" panose="020B0609020204030204" pitchFamily="49" charset="0"/>
              </a:rPr>
              <a:t> </a:t>
            </a:r>
            <a:r>
              <a:rPr lang="en-US" sz="1325" dirty="0" err="1">
                <a:solidFill>
                  <a:srgbClr val="2B91AF"/>
                </a:solidFill>
                <a:highlight>
                  <a:srgbClr val="FFFFFF"/>
                </a:highlight>
                <a:latin typeface="Consolas" panose="020B0609020204030204" pitchFamily="49" charset="0"/>
              </a:rPr>
              <a:t>DataWriter</a:t>
            </a:r>
            <a:r>
              <a:rPr lang="en-US" sz="1325" dirty="0">
                <a:solidFill>
                  <a:srgbClr val="000000"/>
                </a:solidFill>
                <a:highlight>
                  <a:srgbClr val="FFFFFF"/>
                </a:highlight>
                <a:latin typeface="Consolas" panose="020B0609020204030204" pitchFamily="49" charset="0"/>
              </a:rPr>
              <a:t>();</a:t>
            </a:r>
          </a:p>
          <a:p>
            <a:r>
              <a:rPr lang="en-US" sz="1325" dirty="0">
                <a:solidFill>
                  <a:srgbClr val="000000"/>
                </a:solidFill>
                <a:highlight>
                  <a:srgbClr val="FFFFFF"/>
                </a:highlight>
                <a:latin typeface="Consolas" panose="020B0609020204030204" pitchFamily="49" charset="0"/>
              </a:rPr>
              <a:t>        </a:t>
            </a:r>
            <a:r>
              <a:rPr lang="en-US" sz="1325" dirty="0" err="1">
                <a:solidFill>
                  <a:srgbClr val="000000"/>
                </a:solidFill>
                <a:highlight>
                  <a:srgbClr val="FFFFFF"/>
                </a:highlight>
                <a:latin typeface="Consolas" panose="020B0609020204030204" pitchFamily="49" charset="0"/>
              </a:rPr>
              <a:t>messageWriter.UnicodeEncoding</a:t>
            </a:r>
            <a:r>
              <a:rPr lang="en-US" sz="1325" dirty="0">
                <a:solidFill>
                  <a:srgbClr val="000000"/>
                </a:solidFill>
                <a:highlight>
                  <a:srgbClr val="FFFFFF"/>
                </a:highlight>
                <a:latin typeface="Consolas" panose="020B0609020204030204" pitchFamily="49" charset="0"/>
              </a:rPr>
              <a:t> = </a:t>
            </a:r>
            <a:r>
              <a:rPr lang="en-US" sz="1325" dirty="0">
                <a:solidFill>
                  <a:srgbClr val="2B91AF"/>
                </a:solidFill>
                <a:highlight>
                  <a:srgbClr val="FFFFFF"/>
                </a:highlight>
                <a:latin typeface="Consolas" panose="020B0609020204030204" pitchFamily="49" charset="0"/>
              </a:rPr>
              <a:t>UnicodeEncoding</a:t>
            </a:r>
            <a:r>
              <a:rPr lang="en-US" sz="1325" dirty="0">
                <a:solidFill>
                  <a:srgbClr val="000000"/>
                </a:solidFill>
                <a:highlight>
                  <a:srgbClr val="FFFFFF"/>
                </a:highlight>
                <a:latin typeface="Consolas" panose="020B0609020204030204" pitchFamily="49" charset="0"/>
              </a:rPr>
              <a:t>.Utf16LE;</a:t>
            </a:r>
          </a:p>
          <a:p>
            <a:r>
              <a:rPr lang="en-US" sz="1325" dirty="0">
                <a:solidFill>
                  <a:srgbClr val="000000"/>
                </a:solidFill>
                <a:highlight>
                  <a:srgbClr val="FFFFFF"/>
                </a:highlight>
                <a:latin typeface="Consolas" panose="020B0609020204030204" pitchFamily="49" charset="0"/>
              </a:rPr>
              <a:t>        </a:t>
            </a:r>
            <a:r>
              <a:rPr lang="en-US" sz="1325" dirty="0" err="1">
                <a:solidFill>
                  <a:srgbClr val="000000"/>
                </a:solidFill>
                <a:highlight>
                  <a:srgbClr val="FFFFFF"/>
                </a:highlight>
                <a:latin typeface="Consolas" panose="020B0609020204030204" pitchFamily="49" charset="0"/>
              </a:rPr>
              <a:t>messageWriter.WriteBytes</a:t>
            </a:r>
            <a:r>
              <a:rPr lang="en-US" sz="1325" dirty="0">
                <a:solidFill>
                  <a:srgbClr val="000000"/>
                </a:solidFill>
                <a:highlight>
                  <a:srgbClr val="FFFFFF"/>
                </a:highlight>
                <a:latin typeface="Consolas" panose="020B0609020204030204" pitchFamily="49" charset="0"/>
              </a:rPr>
              <a:t>(</a:t>
            </a:r>
            <a:r>
              <a:rPr lang="en-US" sz="1325" dirty="0" err="1">
                <a:solidFill>
                  <a:srgbClr val="000000"/>
                </a:solidFill>
                <a:highlight>
                  <a:srgbClr val="FFFFFF"/>
                </a:highlight>
                <a:latin typeface="Consolas" panose="020B0609020204030204" pitchFamily="49" charset="0"/>
              </a:rPr>
              <a:t>someBytes</a:t>
            </a:r>
            <a:r>
              <a:rPr lang="en-US" sz="1325" dirty="0">
                <a:solidFill>
                  <a:srgbClr val="000000"/>
                </a:solidFill>
                <a:highlight>
                  <a:srgbClr val="FFFFFF"/>
                </a:highlight>
                <a:latin typeface="Consolas" panose="020B0609020204030204" pitchFamily="49" charset="0"/>
              </a:rPr>
              <a:t>);</a:t>
            </a:r>
          </a:p>
          <a:p>
            <a:r>
              <a:rPr lang="en-US" sz="1325" dirty="0">
                <a:solidFill>
                  <a:srgbClr val="000000"/>
                </a:solidFill>
                <a:highlight>
                  <a:srgbClr val="FFFFFF"/>
                </a:highlight>
                <a:latin typeface="Consolas" panose="020B0609020204030204" pitchFamily="49" charset="0"/>
              </a:rPr>
              <a:t>        </a:t>
            </a:r>
            <a:r>
              <a:rPr lang="en-US" sz="1325" dirty="0" err="1">
                <a:solidFill>
                  <a:srgbClr val="000000"/>
                </a:solidFill>
                <a:highlight>
                  <a:srgbClr val="FFFFFF"/>
                </a:highlight>
                <a:latin typeface="Consolas" panose="020B0609020204030204" pitchFamily="49" charset="0"/>
              </a:rPr>
              <a:t>sender.PublishBinaryMessage</a:t>
            </a:r>
            <a:r>
              <a:rPr lang="en-US" sz="1325" dirty="0">
                <a:solidFill>
                  <a:srgbClr val="000000"/>
                </a:solidFill>
                <a:highlight>
                  <a:srgbClr val="FFFFFF"/>
                </a:highlight>
                <a:latin typeface="Consolas" panose="020B0609020204030204" pitchFamily="49" charset="0"/>
              </a:rPr>
              <a:t>(</a:t>
            </a:r>
            <a:r>
              <a:rPr lang="en-US" sz="1325" dirty="0">
                <a:solidFill>
                  <a:srgbClr val="A31515"/>
                </a:solidFill>
                <a:highlight>
                  <a:srgbClr val="FFFFFF"/>
                </a:highlight>
                <a:latin typeface="Consolas" panose="020B0609020204030204" pitchFamily="49" charset="0"/>
              </a:rPr>
              <a:t>"</a:t>
            </a:r>
            <a:r>
              <a:rPr lang="en-US" sz="1325" dirty="0" err="1">
                <a:solidFill>
                  <a:srgbClr val="A31515"/>
                </a:solidFill>
                <a:highlight>
                  <a:srgbClr val="FFFFFF"/>
                </a:highlight>
                <a:latin typeface="Consolas" panose="020B0609020204030204" pitchFamily="49" charset="0"/>
              </a:rPr>
              <a:t>MyBinaryMessage</a:t>
            </a:r>
            <a:r>
              <a:rPr lang="en-US" sz="1325" dirty="0">
                <a:solidFill>
                  <a:srgbClr val="A31515"/>
                </a:solidFill>
                <a:highlight>
                  <a:srgbClr val="FFFFFF"/>
                </a:highlight>
                <a:latin typeface="Consolas" panose="020B0609020204030204" pitchFamily="49" charset="0"/>
              </a:rPr>
              <a:t>"</a:t>
            </a:r>
            <a:r>
              <a:rPr lang="en-US" sz="1325" dirty="0">
                <a:solidFill>
                  <a:srgbClr val="000000"/>
                </a:solidFill>
                <a:highlight>
                  <a:srgbClr val="FFFFFF"/>
                </a:highlight>
                <a:latin typeface="Consolas" panose="020B0609020204030204" pitchFamily="49" charset="0"/>
              </a:rPr>
              <a:t>, </a:t>
            </a:r>
            <a:r>
              <a:rPr lang="en-US" sz="1325" dirty="0" smtClean="0">
                <a:solidFill>
                  <a:srgbClr val="000000"/>
                </a:solidFill>
                <a:highlight>
                  <a:srgbClr val="FFFFFF"/>
                </a:highlight>
                <a:latin typeface="Consolas" panose="020B0609020204030204" pitchFamily="49" charset="0"/>
              </a:rPr>
              <a:t>				</a:t>
            </a:r>
            <a:r>
              <a:rPr lang="en-US" sz="1325" dirty="0" err="1" smtClean="0">
                <a:solidFill>
                  <a:srgbClr val="000000"/>
                </a:solidFill>
                <a:highlight>
                  <a:srgbClr val="FFFFFF"/>
                </a:highlight>
                <a:latin typeface="Consolas" panose="020B0609020204030204" pitchFamily="49" charset="0"/>
              </a:rPr>
              <a:t>messageWriter.DetachBuffer</a:t>
            </a:r>
            <a:r>
              <a:rPr lang="en-US" sz="1325" dirty="0">
                <a:solidFill>
                  <a:srgbClr val="000000"/>
                </a:solidFill>
                <a:highlight>
                  <a:srgbClr val="FFFFFF"/>
                </a:highlight>
                <a:latin typeface="Consolas" panose="020B0609020204030204" pitchFamily="49" charset="0"/>
              </a:rPr>
              <a:t>());</a:t>
            </a:r>
          </a:p>
          <a:p>
            <a:r>
              <a:rPr lang="en-US" sz="1325" dirty="0">
                <a:solidFill>
                  <a:srgbClr val="000000"/>
                </a:solidFill>
                <a:highlight>
                  <a:srgbClr val="FFFFFF"/>
                </a:highlight>
                <a:latin typeface="Consolas" panose="020B0609020204030204" pitchFamily="49" charset="0"/>
              </a:rPr>
              <a:t>    }</a:t>
            </a:r>
          </a:p>
          <a:p>
            <a:r>
              <a:rPr lang="en-US" sz="1325" dirty="0">
                <a:solidFill>
                  <a:srgbClr val="000000"/>
                </a:solidFill>
                <a:highlight>
                  <a:srgbClr val="FFFFFF"/>
                </a:highlight>
                <a:latin typeface="Consolas" panose="020B0609020204030204" pitchFamily="49" charset="0"/>
              </a:rPr>
              <a:t>}</a:t>
            </a:r>
            <a:endParaRPr lang="en-US" sz="1325" dirty="0"/>
          </a:p>
        </p:txBody>
      </p:sp>
      <p:sp>
        <p:nvSpPr>
          <p:cNvPr id="5" name="Rectangle 4"/>
          <p:cNvSpPr/>
          <p:nvPr/>
        </p:nvSpPr>
        <p:spPr>
          <a:xfrm>
            <a:off x="457200" y="4420894"/>
            <a:ext cx="8229600" cy="163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Tree>
    <p:extLst>
      <p:ext uri="{BB962C8B-B14F-4D97-AF65-F5344CB8AC3E}">
        <p14:creationId xmlns:p14="http://schemas.microsoft.com/office/powerpoint/2010/main" val="129317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01955"/>
            <a:ext cx="8229600" cy="387798"/>
          </a:xfrm>
        </p:spPr>
        <p:txBody>
          <a:bodyPr/>
          <a:lstStyle/>
          <a:p>
            <a:r>
              <a:rPr lang="en-GB" dirty="0" smtClean="0"/>
              <a:t>Receive String Message</a:t>
            </a:r>
            <a:endParaRPr lang="en-GB" dirty="0"/>
          </a:p>
        </p:txBody>
      </p:sp>
      <p:sp>
        <p:nvSpPr>
          <p:cNvPr id="2" name="Rectangle 1"/>
          <p:cNvSpPr/>
          <p:nvPr/>
        </p:nvSpPr>
        <p:spPr>
          <a:xfrm>
            <a:off x="385342" y="822510"/>
            <a:ext cx="8229600" cy="1323439"/>
          </a:xfrm>
          <a:prstGeom prst="rect">
            <a:avLst/>
          </a:prstGeom>
        </p:spPr>
        <p:txBody>
          <a:bodyPr wrap="square">
            <a:spAutoFit/>
          </a:bodyPr>
          <a:lstStyle/>
          <a:p>
            <a:r>
              <a:rPr lang="en-US" sz="1600" dirty="0" smtClean="0">
                <a:solidFill>
                  <a:srgbClr val="0000FF"/>
                </a:solidFill>
                <a:highlight>
                  <a:srgbClr val="FFFFFF"/>
                </a:highlight>
                <a:latin typeface="Consolas" panose="020B0609020204030204" pitchFamily="49" charset="0"/>
              </a:rPr>
              <a:t>private</a:t>
            </a:r>
            <a:r>
              <a:rPr lang="en-US" sz="1600" dirty="0" smtClean="0">
                <a:solidFill>
                  <a:srgbClr val="000000"/>
                </a:solidFill>
                <a:highlight>
                  <a:srgbClr val="FFFFFF"/>
                </a:highlight>
                <a:latin typeface="Consolas" panose="020B0609020204030204" pitchFamily="49" charset="0"/>
              </a:rPr>
              <a:t> </a:t>
            </a:r>
            <a:r>
              <a:rPr lang="en-US" sz="1600" dirty="0" smtClean="0">
                <a:solidFill>
                  <a:srgbClr val="0000FF"/>
                </a:solidFill>
                <a:highlight>
                  <a:srgbClr val="FFFFFF"/>
                </a:highlight>
                <a:latin typeface="Consolas" panose="020B0609020204030204" pitchFamily="49" charset="0"/>
              </a:rPr>
              <a:t>void</a:t>
            </a: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StringMessageHandler</a:t>
            </a:r>
            <a:r>
              <a:rPr lang="en-US" sz="1600" dirty="0" smtClean="0">
                <a:solidFill>
                  <a:srgbClr val="000000"/>
                </a:solidFill>
                <a:highlight>
                  <a:srgbClr val="FFFFFF"/>
                </a:highlight>
                <a:latin typeface="Consolas" panose="020B0609020204030204" pitchFamily="49" charset="0"/>
              </a:rPr>
              <a:t>(</a:t>
            </a:r>
            <a:r>
              <a:rPr lang="en-US" sz="1600" dirty="0" err="1" smtClean="0">
                <a:solidFill>
                  <a:srgbClr val="2B91AF"/>
                </a:solidFill>
                <a:highlight>
                  <a:srgbClr val="FFFFFF"/>
                </a:highlight>
                <a:latin typeface="Consolas" panose="020B0609020204030204" pitchFamily="49" charset="0"/>
              </a:rPr>
              <a:t>ProximityDevice</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sender, </a:t>
            </a:r>
            <a:r>
              <a:rPr lang="en-US" sz="1600" dirty="0" err="1">
                <a:solidFill>
                  <a:srgbClr val="2B91AF"/>
                </a:solidFill>
                <a:highlight>
                  <a:srgbClr val="FFFFFF"/>
                </a:highlight>
                <a:latin typeface="Consolas" panose="020B0609020204030204" pitchFamily="49" charset="0"/>
              </a:rPr>
              <a:t>ProximityMessage</a:t>
            </a:r>
            <a:r>
              <a:rPr lang="en-US" sz="1600" dirty="0">
                <a:solidFill>
                  <a:srgbClr val="000000"/>
                </a:solidFill>
                <a:highlight>
                  <a:srgbClr val="FFFFFF"/>
                </a:highlight>
                <a:latin typeface="Consolas" panose="020B0609020204030204" pitchFamily="49" charset="0"/>
              </a:rPr>
              <a:t> message)</a:t>
            </a:r>
          </a:p>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messageRecieved</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message.DataAsString</a:t>
            </a:r>
            <a:r>
              <a:rPr lang="en-US" sz="1600" dirty="0" smtClean="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a:t>
            </a:r>
            <a:endParaRPr lang="en-US" sz="1600" dirty="0"/>
          </a:p>
        </p:txBody>
      </p:sp>
      <p:sp>
        <p:nvSpPr>
          <p:cNvPr id="5" name="Rectangle 4"/>
          <p:cNvSpPr/>
          <p:nvPr/>
        </p:nvSpPr>
        <p:spPr>
          <a:xfrm>
            <a:off x="457200" y="4420894"/>
            <a:ext cx="8229600" cy="163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Tree>
    <p:extLst>
      <p:ext uri="{BB962C8B-B14F-4D97-AF65-F5344CB8AC3E}">
        <p14:creationId xmlns:p14="http://schemas.microsoft.com/office/powerpoint/2010/main" val="19414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01955"/>
            <a:ext cx="8229600" cy="387798"/>
          </a:xfrm>
        </p:spPr>
        <p:txBody>
          <a:bodyPr/>
          <a:lstStyle/>
          <a:p>
            <a:r>
              <a:rPr lang="en-GB" dirty="0" smtClean="0"/>
              <a:t>Receive Byte Message</a:t>
            </a:r>
            <a:endParaRPr lang="en-GB" dirty="0"/>
          </a:p>
        </p:txBody>
      </p:sp>
      <p:sp>
        <p:nvSpPr>
          <p:cNvPr id="2" name="Rectangle 1"/>
          <p:cNvSpPr/>
          <p:nvPr/>
        </p:nvSpPr>
        <p:spPr>
          <a:xfrm>
            <a:off x="385342" y="822510"/>
            <a:ext cx="8229600" cy="2616101"/>
          </a:xfrm>
          <a:prstGeom prst="rect">
            <a:avLst/>
          </a:prstGeom>
        </p:spPr>
        <p:txBody>
          <a:bodyPr wrap="square">
            <a:spAutoFit/>
          </a:bodyPr>
          <a:lstStyle/>
          <a:p>
            <a:r>
              <a:rPr lang="en-US" sz="1600" dirty="0" smtClean="0">
                <a:solidFill>
                  <a:srgbClr val="0000FF"/>
                </a:solidFill>
                <a:highlight>
                  <a:srgbClr val="FFFFFF"/>
                </a:highlight>
                <a:latin typeface="Consolas" panose="020B0609020204030204" pitchFamily="49" charset="0"/>
              </a:rPr>
              <a:t>private</a:t>
            </a:r>
            <a:r>
              <a:rPr lang="en-US" sz="1600" dirty="0" smtClean="0">
                <a:solidFill>
                  <a:srgbClr val="000000"/>
                </a:solidFill>
                <a:highlight>
                  <a:srgbClr val="FFFFFF"/>
                </a:highlight>
                <a:latin typeface="Consolas" panose="020B0609020204030204" pitchFamily="49" charset="0"/>
              </a:rPr>
              <a:t> </a:t>
            </a:r>
            <a:r>
              <a:rPr lang="en-US" sz="1600" dirty="0" smtClean="0">
                <a:solidFill>
                  <a:srgbClr val="0000FF"/>
                </a:solidFill>
                <a:highlight>
                  <a:srgbClr val="FFFFFF"/>
                </a:highlight>
                <a:latin typeface="Consolas" panose="020B0609020204030204" pitchFamily="49" charset="0"/>
              </a:rPr>
              <a:t>void</a:t>
            </a:r>
            <a:r>
              <a:rPr lang="en-US" sz="1600" dirty="0" smtClean="0">
                <a:solidFill>
                  <a:srgbClr val="000000"/>
                </a:solidFill>
                <a:highlight>
                  <a:srgbClr val="FFFFFF"/>
                </a:highlight>
                <a:latin typeface="Consolas" panose="020B0609020204030204" pitchFamily="49" charset="0"/>
              </a:rPr>
              <a:t> </a:t>
            </a:r>
            <a:r>
              <a:rPr lang="en-US" sz="1600" smtClean="0">
                <a:solidFill>
                  <a:srgbClr val="000000"/>
                </a:solidFill>
                <a:highlight>
                  <a:srgbClr val="FFFFFF"/>
                </a:highlight>
                <a:latin typeface="Consolas" panose="020B0609020204030204" pitchFamily="49" charset="0"/>
              </a:rPr>
              <a:t>ByteMessageHandler</a:t>
            </a:r>
            <a:r>
              <a:rPr lang="en-US" sz="1600" dirty="0" smtClean="0">
                <a:solidFill>
                  <a:srgbClr val="000000"/>
                </a:solidFill>
                <a:highlight>
                  <a:srgbClr val="FFFFFF"/>
                </a:highlight>
                <a:latin typeface="Consolas" panose="020B0609020204030204" pitchFamily="49" charset="0"/>
              </a:rPr>
              <a:t>(</a:t>
            </a:r>
            <a:r>
              <a:rPr lang="en-US" sz="1600" dirty="0" err="1" smtClean="0">
                <a:solidFill>
                  <a:srgbClr val="2B91AF"/>
                </a:solidFill>
                <a:highlight>
                  <a:srgbClr val="FFFFFF"/>
                </a:highlight>
                <a:latin typeface="Consolas" panose="020B0609020204030204" pitchFamily="49" charset="0"/>
              </a:rPr>
              <a:t>ProximityDevice</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sender, </a:t>
            </a:r>
            <a:r>
              <a:rPr lang="en-US" sz="1600" dirty="0" err="1">
                <a:solidFill>
                  <a:srgbClr val="2B91AF"/>
                </a:solidFill>
                <a:highlight>
                  <a:srgbClr val="FFFFFF"/>
                </a:highlight>
                <a:latin typeface="Consolas" panose="020B0609020204030204" pitchFamily="49" charset="0"/>
              </a:rPr>
              <a:t>ProximityMessage</a:t>
            </a:r>
            <a:r>
              <a:rPr lang="en-US" sz="1600" dirty="0">
                <a:solidFill>
                  <a:srgbClr val="000000"/>
                </a:solidFill>
                <a:highlight>
                  <a:srgbClr val="FFFFFF"/>
                </a:highlight>
                <a:latin typeface="Consolas" panose="020B0609020204030204" pitchFamily="49" charset="0"/>
              </a:rPr>
              <a:t> message)</a:t>
            </a:r>
          </a:p>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byte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messageBytes</a:t>
            </a:r>
            <a:r>
              <a:rPr lang="en-US" sz="1600" dirty="0">
                <a:solidFill>
                  <a:srgbClr val="000000"/>
                </a:solidFill>
                <a:highlight>
                  <a:srgbClr val="FFFFFF"/>
                </a:highlight>
                <a:latin typeface="Consolas" panose="020B0609020204030204" pitchFamily="49" charset="0"/>
              </a:rPr>
              <a:t>;</a:t>
            </a:r>
          </a:p>
          <a:p>
            <a:r>
              <a:rPr lang="en-US" sz="1600" dirty="0" smtClean="0">
                <a:solidFill>
                  <a:srgbClr val="0000FF"/>
                </a:solidFill>
                <a:highlight>
                  <a:srgbClr val="FFFFFF"/>
                </a:highlight>
                <a:latin typeface="Consolas" panose="020B0609020204030204" pitchFamily="49" charset="0"/>
              </a:rPr>
              <a:t>    using</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DataReader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dReader</a:t>
            </a:r>
            <a:r>
              <a:rPr lang="en-US" sz="1600" dirty="0">
                <a:solidFill>
                  <a:srgbClr val="000000"/>
                </a:solidFill>
                <a:highlight>
                  <a:srgbClr val="FFFFFF"/>
                </a:highlight>
                <a:latin typeface="Consolas" panose="020B0609020204030204" pitchFamily="49" charset="0"/>
              </a:rPr>
              <a:t> = </a:t>
            </a:r>
            <a:r>
              <a:rPr lang="en-US" sz="1600" dirty="0" err="1">
                <a:solidFill>
                  <a:srgbClr val="2B91AF"/>
                </a:solidFill>
                <a:highlight>
                  <a:srgbClr val="FFFFFF"/>
                </a:highlight>
                <a:latin typeface="Consolas" panose="020B0609020204030204" pitchFamily="49" charset="0"/>
              </a:rPr>
              <a:t>DataReader</a:t>
            </a:r>
            <a:r>
              <a:rPr lang="en-US" sz="1600" dirty="0" err="1">
                <a:solidFill>
                  <a:srgbClr val="000000"/>
                </a:solidFill>
                <a:highlight>
                  <a:srgbClr val="FFFFFF"/>
                </a:highlight>
                <a:latin typeface="Consolas" panose="020B0609020204030204" pitchFamily="49" charset="0"/>
              </a:rPr>
              <a:t>.FromBuffer</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message.Data</a:t>
            </a:r>
            <a:r>
              <a:rPr lang="en-US" sz="1600" dirty="0">
                <a:solidFill>
                  <a:srgbClr val="000000"/>
                </a:solidFill>
                <a:highlight>
                  <a:srgbClr val="FFFFFF"/>
                </a:highlight>
                <a:latin typeface="Consolas" panose="020B0609020204030204" pitchFamily="49" charset="0"/>
              </a:rPr>
              <a:t>))</a:t>
            </a:r>
          </a:p>
          <a:p>
            <a:r>
              <a:rPr lang="en-US" sz="1600" dirty="0" smtClean="0">
                <a:solidFill>
                  <a:srgbClr val="000000"/>
                </a:solidFill>
                <a:highlight>
                  <a:srgbClr val="FFFFFF"/>
                </a:highlight>
                <a:latin typeface="Consolas" panose="020B0609020204030204" pitchFamily="49" charset="0"/>
              </a:rPr>
              <a:t>    {</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messageBytes</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byte</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dReader.UnconsumedBufferLength</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dReader.ReadBytes</a:t>
            </a:r>
            <a:r>
              <a:rPr lang="en-US" sz="1600" dirty="0" smtClean="0">
                <a:solidFill>
                  <a:srgbClr val="000000"/>
                </a:solidFill>
                <a:highlight>
                  <a:srgbClr val="FFFFFF"/>
                </a:highlight>
                <a:latin typeface="Consolas" panose="020B0609020204030204" pitchFamily="49" charset="0"/>
              </a:rPr>
              <a:t>(</a:t>
            </a:r>
            <a:r>
              <a:rPr lang="en-US" sz="1600" dirty="0" err="1" smtClean="0">
                <a:solidFill>
                  <a:srgbClr val="000000"/>
                </a:solidFill>
                <a:highlight>
                  <a:srgbClr val="FFFFFF"/>
                </a:highlight>
                <a:latin typeface="Consolas" panose="020B0609020204030204" pitchFamily="49" charset="0"/>
              </a:rPr>
              <a:t>messageBytes</a:t>
            </a:r>
            <a:r>
              <a:rPr lang="en-US" sz="1600" dirty="0">
                <a:solidFill>
                  <a:srgbClr val="000000"/>
                </a:solidFill>
                <a:highlight>
                  <a:srgbClr val="FFFFFF"/>
                </a:highlight>
                <a:latin typeface="Consolas" panose="020B0609020204030204" pitchFamily="49" charset="0"/>
              </a:rPr>
              <a:t>);</a:t>
            </a:r>
          </a:p>
          <a:p>
            <a:r>
              <a:rPr lang="en-US" sz="1600" dirty="0" smtClean="0">
                <a:solidFill>
                  <a:srgbClr val="000000"/>
                </a:solidFill>
                <a:highlight>
                  <a:srgbClr val="FFFFFF"/>
                </a:highlight>
                <a:latin typeface="Consolas" panose="020B0609020204030204" pitchFamily="49" charset="0"/>
              </a:rPr>
              <a:t>    }</a:t>
            </a:r>
            <a:endParaRPr lang="en-US" sz="1600" dirty="0"/>
          </a:p>
          <a:p>
            <a:r>
              <a:rPr lang="en-US" sz="1600" dirty="0" smtClean="0">
                <a:solidFill>
                  <a:srgbClr val="000000"/>
                </a:solidFill>
                <a:highlight>
                  <a:srgbClr val="FFFFFF"/>
                </a:highlight>
                <a:latin typeface="Consolas" panose="020B0609020204030204" pitchFamily="49" charset="0"/>
              </a:rPr>
              <a:t>}</a:t>
            </a:r>
            <a:endParaRPr lang="en-US" sz="1600" dirty="0"/>
          </a:p>
        </p:txBody>
      </p:sp>
      <p:sp>
        <p:nvSpPr>
          <p:cNvPr id="5" name="Rectangle 4"/>
          <p:cNvSpPr/>
          <p:nvPr/>
        </p:nvSpPr>
        <p:spPr>
          <a:xfrm>
            <a:off x="1143000" y="2411961"/>
            <a:ext cx="4572000" cy="369332"/>
          </a:xfrm>
          <a:prstGeom prst="rect">
            <a:avLst/>
          </a:prstGeom>
        </p:spPr>
        <p:txBody>
          <a:bodyPr>
            <a:spAutoFit/>
          </a:bodyPr>
          <a:lstStyle/>
          <a:p>
            <a:endParaRPr lang="en-US" dirty="0"/>
          </a:p>
        </p:txBody>
      </p:sp>
      <p:sp>
        <p:nvSpPr>
          <p:cNvPr id="6" name="Rectangle 5"/>
          <p:cNvSpPr/>
          <p:nvPr/>
        </p:nvSpPr>
        <p:spPr>
          <a:xfrm>
            <a:off x="457200" y="4420894"/>
            <a:ext cx="8229600" cy="163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Tree>
    <p:extLst>
      <p:ext uri="{BB962C8B-B14F-4D97-AF65-F5344CB8AC3E}">
        <p14:creationId xmlns:p14="http://schemas.microsoft.com/office/powerpoint/2010/main" val="303158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228600" y="859972"/>
            <a:ext cx="8708571" cy="41215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3" name="Rectangle 42"/>
          <p:cNvSpPr/>
          <p:nvPr/>
        </p:nvSpPr>
        <p:spPr>
          <a:xfrm>
            <a:off x="228599" y="4550229"/>
            <a:ext cx="8708571" cy="43133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
        <p:nvSpPr>
          <p:cNvPr id="44" name="Rectangle 43"/>
          <p:cNvSpPr/>
          <p:nvPr/>
        </p:nvSpPr>
        <p:spPr>
          <a:xfrm>
            <a:off x="228598" y="859971"/>
            <a:ext cx="8708571" cy="4571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
        <p:nvSpPr>
          <p:cNvPr id="36" name="Rectangle 35"/>
          <p:cNvSpPr/>
          <p:nvPr/>
        </p:nvSpPr>
        <p:spPr>
          <a:xfrm>
            <a:off x="228600" y="859972"/>
            <a:ext cx="1086201" cy="1086201"/>
          </a:xfrm>
          <a:prstGeom prst="rect">
            <a:avLst/>
          </a:prstGeom>
          <a:solidFill>
            <a:srgbClr val="BAD80A">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182880" rIns="45720" bIns="91440" rtlCol="0" anchor="t" anchorCtr="0"/>
          <a:lstStyle/>
          <a:p>
            <a:endParaRPr lang="en-US" sz="1600" dirty="0">
              <a:solidFill>
                <a:schemeClr val="bg1">
                  <a:alpha val="98000"/>
                </a:schemeClr>
              </a:solidFill>
            </a:endParaRPr>
          </a:p>
        </p:txBody>
      </p:sp>
      <p:sp>
        <p:nvSpPr>
          <p:cNvPr id="3" name="Title 2"/>
          <p:cNvSpPr>
            <a:spLocks noGrp="1"/>
          </p:cNvSpPr>
          <p:nvPr>
            <p:ph type="title"/>
          </p:nvPr>
        </p:nvSpPr>
        <p:spPr>
          <a:xfrm>
            <a:off x="457200" y="401955"/>
            <a:ext cx="8229600" cy="360548"/>
          </a:xfrm>
        </p:spPr>
        <p:txBody>
          <a:bodyPr/>
          <a:lstStyle/>
          <a:p>
            <a:r>
              <a:rPr lang="en-GB" dirty="0" smtClean="0"/>
              <a:t>NFC socket connection to Bluetooth</a:t>
            </a:r>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52063"/>
            <a:ext cx="1166673" cy="213309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0127" y="1052566"/>
            <a:ext cx="1166673" cy="2133097"/>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6894" y="1052063"/>
            <a:ext cx="1166674" cy="213309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2021" y="1052063"/>
            <a:ext cx="1166674" cy="2133097"/>
          </a:xfrm>
          <a:prstGeom prst="rect">
            <a:avLst/>
          </a:prstGeom>
        </p:spPr>
      </p:pic>
      <p:sp>
        <p:nvSpPr>
          <p:cNvPr id="12" name="Left-Right Arrow 11"/>
          <p:cNvSpPr/>
          <p:nvPr/>
        </p:nvSpPr>
        <p:spPr>
          <a:xfrm>
            <a:off x="3254555" y="2225040"/>
            <a:ext cx="2316480" cy="960120"/>
          </a:xfrm>
          <a:prstGeom prst="lef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nchorCtr="0"/>
          <a:lstStyle/>
          <a:p>
            <a:pPr algn="ctr"/>
            <a:r>
              <a:rPr lang="en-US" sz="2400" dirty="0" smtClean="0">
                <a:solidFill>
                  <a:schemeClr val="tx2">
                    <a:alpha val="99000"/>
                  </a:schemeClr>
                </a:solidFill>
                <a:latin typeface="Segoe UI Light" pitchFamily="34" charset="0"/>
              </a:rPr>
              <a:t>Socket</a:t>
            </a:r>
          </a:p>
        </p:txBody>
      </p:sp>
    </p:spTree>
    <p:extLst>
      <p:ext uri="{BB962C8B-B14F-4D97-AF65-F5344CB8AC3E}">
        <p14:creationId xmlns:p14="http://schemas.microsoft.com/office/powerpoint/2010/main" val="162707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347 2.96296E-6 L -0.30295 -0.00031 " pathEditMode="relative" rAng="0" ptsTypes="AA">
                                      <p:cBhvr>
                                        <p:cTn id="6" dur="1000" fill="hold"/>
                                        <p:tgtEl>
                                          <p:spTgt spid="11"/>
                                        </p:tgtEl>
                                        <p:attrNameLst>
                                          <p:attrName>ppt_x</p:attrName>
                                          <p:attrName>ppt_y</p:attrName>
                                        </p:attrNameLst>
                                      </p:cBhvr>
                                      <p:rCtr x="-14983" y="-31"/>
                                    </p:animMotion>
                                  </p:childTnLst>
                                </p:cTn>
                              </p:par>
                              <p:par>
                                <p:cTn id="7" presetID="42" presetClass="path" presetSubtype="0" accel="50000" decel="50000" fill="hold" nodeType="withEffect">
                                  <p:stCondLst>
                                    <p:cond delay="0"/>
                                  </p:stCondLst>
                                  <p:childTnLst>
                                    <p:animMotion origin="layout" path="M -0.01077 1.60494E-6 L 0.26961 1.60494E-6 " pathEditMode="relative" rAng="0" ptsTypes="AA">
                                      <p:cBhvr>
                                        <p:cTn id="8" dur="1000" fill="hold"/>
                                        <p:tgtEl>
                                          <p:spTgt spid="10"/>
                                        </p:tgtEl>
                                        <p:attrNameLst>
                                          <p:attrName>ppt_x</p:attrName>
                                          <p:attrName>ppt_y</p:attrName>
                                        </p:attrNameLst>
                                      </p:cBhvr>
                                      <p:rCtr x="14010" y="0"/>
                                    </p:animMotion>
                                  </p:childTnLst>
                                </p:cTn>
                              </p:par>
                            </p:childTnLst>
                          </p:cTn>
                        </p:par>
                        <p:par>
                          <p:cTn id="9" fill="hold">
                            <p:stCondLst>
                              <p:cond delay="1000"/>
                            </p:stCondLst>
                            <p:childTnLst>
                              <p:par>
                                <p:cTn id="10" presetID="10" presetClass="entr" presetSubtype="0" fill="hold" grpId="0" nodeType="afterEffect">
                                  <p:stCondLst>
                                    <p:cond delay="10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2500"/>
                            </p:stCondLst>
                            <p:childTnLst>
                              <p:par>
                                <p:cTn id="14" presetID="10" presetClass="entr" presetSubtype="0" fill="hold" nodeType="afterEffect">
                                  <p:stCondLst>
                                    <p:cond delay="10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10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4000"/>
                            </p:stCondLst>
                            <p:childTnLst>
                              <p:par>
                                <p:cTn id="21" presetID="10" presetClass="exit" presetSubtype="0" fill="hold" nodeType="after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childTnLst>
                          </p:cTn>
                        </p:par>
                        <p:par>
                          <p:cTn id="27" fill="hold">
                            <p:stCondLst>
                              <p:cond delay="4500"/>
                            </p:stCondLst>
                            <p:childTnLst>
                              <p:par>
                                <p:cTn id="28" presetID="42" presetClass="path" presetSubtype="0" accel="50000" decel="50000" fill="hold" nodeType="afterEffect">
                                  <p:stCondLst>
                                    <p:cond delay="1000"/>
                                  </p:stCondLst>
                                  <p:childTnLst>
                                    <p:animMotion origin="layout" path="M 0.00191 2.48227E-6 L 0.20486 0.32963 " pathEditMode="relative" rAng="0" ptsTypes="AA">
                                      <p:cBhvr>
                                        <p:cTn id="29" dur="2000" fill="hold"/>
                                        <p:tgtEl>
                                          <p:spTgt spid="14"/>
                                        </p:tgtEl>
                                        <p:attrNameLst>
                                          <p:attrName>ppt_x</p:attrName>
                                          <p:attrName>ppt_y</p:attrName>
                                        </p:attrNameLst>
                                      </p:cBhvr>
                                      <p:rCtr x="10139" y="16466"/>
                                    </p:animMotion>
                                  </p:childTnLst>
                                </p:cTn>
                              </p:par>
                              <p:par>
                                <p:cTn id="30" presetID="42" presetClass="path" presetSubtype="0" accel="50000" decel="50000" fill="hold" nodeType="withEffect">
                                  <p:stCondLst>
                                    <p:cond delay="1000"/>
                                  </p:stCondLst>
                                  <p:childTnLst>
                                    <p:animMotion origin="layout" path="M -0.00052 2.48227E-6 L -0.16858 0.32932 " pathEditMode="relative" rAng="0" ptsTypes="AA">
                                      <p:cBhvr>
                                        <p:cTn id="31" dur="2000" fill="hold"/>
                                        <p:tgtEl>
                                          <p:spTgt spid="13"/>
                                        </p:tgtEl>
                                        <p:attrNameLst>
                                          <p:attrName>ppt_x</p:attrName>
                                          <p:attrName>ppt_y</p:attrName>
                                        </p:attrNameLst>
                                      </p:cBhvr>
                                      <p:rCtr x="-8403" y="16466"/>
                                    </p:animMotion>
                                  </p:childTnLst>
                                </p:cTn>
                              </p:par>
                              <p:par>
                                <p:cTn id="32" presetID="42" presetClass="path" presetSubtype="0" accel="50000" decel="50000" fill="hold" grpId="1" nodeType="withEffect">
                                  <p:stCondLst>
                                    <p:cond delay="1000"/>
                                  </p:stCondLst>
                                  <p:childTnLst>
                                    <p:animMotion origin="layout" path="M 0 0 L 0 0.25 E" pathEditMode="relative" ptsTypes="">
                                      <p:cBhvr>
                                        <p:cTn id="33" dur="2000" fill="hold"/>
                                        <p:tgtEl>
                                          <p:spTgt spid="1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01955"/>
            <a:ext cx="8229600" cy="360548"/>
          </a:xfrm>
        </p:spPr>
        <p:txBody>
          <a:bodyPr/>
          <a:lstStyle/>
          <a:p>
            <a:r>
              <a:rPr lang="en-GB" dirty="0" smtClean="0"/>
              <a:t>Setting up a </a:t>
            </a:r>
            <a:r>
              <a:rPr lang="en-GB" dirty="0" err="1"/>
              <a:t>StreamSocket</a:t>
            </a:r>
            <a:r>
              <a:rPr lang="en-GB" dirty="0"/>
              <a:t> using NFC</a:t>
            </a:r>
          </a:p>
        </p:txBody>
      </p:sp>
      <p:sp>
        <p:nvSpPr>
          <p:cNvPr id="8" name="Rectangle 7"/>
          <p:cNvSpPr>
            <a:spLocks noChangeAspect="1"/>
          </p:cNvSpPr>
          <p:nvPr/>
        </p:nvSpPr>
        <p:spPr>
          <a:xfrm>
            <a:off x="385342" y="822510"/>
            <a:ext cx="8378429" cy="2246769"/>
          </a:xfrm>
          <a:prstGeom prst="rect">
            <a:avLst/>
          </a:prstGeom>
          <a:ln w="25400">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dirty="0" err="1" smtClean="0">
                <a:solidFill>
                  <a:srgbClr val="2B91AF"/>
                </a:solidFill>
                <a:highlight>
                  <a:srgbClr val="FFFFFF"/>
                </a:highlight>
                <a:latin typeface="Consolas"/>
              </a:rPr>
              <a:t>ProximityDevice</a:t>
            </a:r>
            <a:r>
              <a:rPr lang="en-GB" sz="1400" dirty="0" smtClean="0">
                <a:solidFill>
                  <a:srgbClr val="000000"/>
                </a:solidFill>
                <a:highlight>
                  <a:srgbClr val="FFFFFF"/>
                </a:highlight>
                <a:latin typeface="Consolas"/>
              </a:rPr>
              <a:t> device = </a:t>
            </a:r>
            <a:r>
              <a:rPr lang="en-GB" sz="1400" dirty="0" err="1" smtClean="0">
                <a:solidFill>
                  <a:srgbClr val="2B91AF"/>
                </a:solidFill>
                <a:highlight>
                  <a:srgbClr val="FFFFFF"/>
                </a:highlight>
                <a:latin typeface="Consolas"/>
              </a:rPr>
              <a:t>ProximityDevice</a:t>
            </a:r>
            <a:r>
              <a:rPr lang="en-GB" sz="1400" dirty="0" err="1" smtClean="0">
                <a:solidFill>
                  <a:srgbClr val="000000"/>
                </a:solidFill>
                <a:highlight>
                  <a:srgbClr val="FFFFFF"/>
                </a:highlight>
                <a:latin typeface="Consolas"/>
              </a:rPr>
              <a:t>.GetDefault</a:t>
            </a:r>
            <a:r>
              <a:rPr lang="en-GB" sz="1400" dirty="0" smtClean="0">
                <a:solidFill>
                  <a:srgbClr val="000000"/>
                </a:solidFill>
                <a:highlight>
                  <a:srgbClr val="FFFFFF"/>
                </a:highlight>
                <a:latin typeface="Consolas"/>
              </a:rPr>
              <a:t>();</a:t>
            </a:r>
          </a:p>
          <a:p>
            <a:endParaRPr lang="en-GB" sz="1400" dirty="0" smtClean="0">
              <a:solidFill>
                <a:srgbClr val="000000"/>
              </a:solidFill>
              <a:highlight>
                <a:srgbClr val="FFFFFF"/>
              </a:highlight>
              <a:latin typeface="Consolas"/>
            </a:endParaRPr>
          </a:p>
          <a:p>
            <a:r>
              <a:rPr lang="en-GB" sz="1400" dirty="0" smtClean="0">
                <a:solidFill>
                  <a:srgbClr val="008000"/>
                </a:solidFill>
                <a:highlight>
                  <a:srgbClr val="FFFFFF"/>
                </a:highlight>
                <a:latin typeface="Consolas"/>
              </a:rPr>
              <a:t>// Make sure NFC is supported</a:t>
            </a:r>
            <a:endParaRPr lang="en-GB" sz="1400" dirty="0" smtClean="0">
              <a:solidFill>
                <a:srgbClr val="000000"/>
              </a:solidFill>
              <a:highlight>
                <a:srgbClr val="FFFFFF"/>
              </a:highlight>
              <a:latin typeface="Consolas"/>
            </a:endParaRPr>
          </a:p>
          <a:p>
            <a:r>
              <a:rPr lang="en-GB" sz="1400" dirty="0" smtClean="0">
                <a:solidFill>
                  <a:srgbClr val="0000FF"/>
                </a:solidFill>
                <a:highlight>
                  <a:srgbClr val="FFFFFF"/>
                </a:highlight>
                <a:latin typeface="Consolas"/>
              </a:rPr>
              <a:t>if</a:t>
            </a:r>
            <a:r>
              <a:rPr lang="en-GB" sz="1400" dirty="0" smtClean="0">
                <a:solidFill>
                  <a:srgbClr val="000000"/>
                </a:solidFill>
                <a:highlight>
                  <a:srgbClr val="FFFFFF"/>
                </a:highlight>
                <a:latin typeface="Consolas"/>
              </a:rPr>
              <a:t> (device != </a:t>
            </a:r>
            <a:r>
              <a:rPr lang="en-GB" sz="1400" dirty="0" smtClean="0">
                <a:solidFill>
                  <a:srgbClr val="0000FF"/>
                </a:solidFill>
                <a:highlight>
                  <a:srgbClr val="FFFFFF"/>
                </a:highlight>
                <a:latin typeface="Consolas"/>
              </a:rPr>
              <a:t>null</a:t>
            </a:r>
            <a:r>
              <a:rPr lang="en-GB" sz="1400" dirty="0" smtClean="0">
                <a:solidFill>
                  <a:srgbClr val="000000"/>
                </a:solidFill>
                <a:highlight>
                  <a:srgbClr val="FFFFFF"/>
                </a:highlight>
                <a:latin typeface="Consolas"/>
              </a:rPr>
              <a:t>)</a:t>
            </a:r>
          </a:p>
          <a:p>
            <a:r>
              <a:rPr lang="en-GB" sz="1400" dirty="0" smtClean="0">
                <a:solidFill>
                  <a:srgbClr val="000000"/>
                </a:solidFill>
                <a:highlight>
                  <a:srgbClr val="FFFFFF"/>
                </a:highlight>
                <a:latin typeface="Consolas"/>
              </a:rPr>
              <a:t>{</a:t>
            </a:r>
          </a:p>
          <a:p>
            <a:r>
              <a:rPr lang="en-GB" sz="1400" dirty="0" smtClean="0">
                <a:solidFill>
                  <a:srgbClr val="000000"/>
                </a:solidFill>
                <a:highlight>
                  <a:srgbClr val="FFFFFF"/>
                </a:highlight>
                <a:latin typeface="Consolas"/>
              </a:rPr>
              <a:t>    </a:t>
            </a:r>
            <a:r>
              <a:rPr lang="en-GB" sz="1400" dirty="0" err="1" smtClean="0">
                <a:solidFill>
                  <a:srgbClr val="2B91AF"/>
                </a:solidFill>
                <a:highlight>
                  <a:srgbClr val="FFFFFF"/>
                </a:highlight>
                <a:latin typeface="Consolas"/>
              </a:rPr>
              <a:t>PeerFinder</a:t>
            </a:r>
            <a:r>
              <a:rPr lang="en-GB" sz="1400" dirty="0" err="1" smtClean="0">
                <a:solidFill>
                  <a:srgbClr val="000000"/>
                </a:solidFill>
                <a:highlight>
                  <a:srgbClr val="FFFFFF"/>
                </a:highlight>
                <a:latin typeface="Consolas"/>
              </a:rPr>
              <a:t>.TriggeredConnectionStateChanged</a:t>
            </a:r>
            <a:r>
              <a:rPr lang="en-GB" sz="1400" dirty="0" smtClean="0">
                <a:solidFill>
                  <a:srgbClr val="000000"/>
                </a:solidFill>
                <a:highlight>
                  <a:srgbClr val="FFFFFF"/>
                </a:highlight>
                <a:latin typeface="Consolas"/>
              </a:rPr>
              <a:t> += </a:t>
            </a:r>
            <a:r>
              <a:rPr lang="en-GB" sz="1400" dirty="0" err="1" smtClean="0">
                <a:solidFill>
                  <a:srgbClr val="000000"/>
                </a:solidFill>
                <a:highlight>
                  <a:srgbClr val="FFFFFF"/>
                </a:highlight>
                <a:latin typeface="Consolas"/>
              </a:rPr>
              <a:t>OnTriggeredConnectionStateChanged</a:t>
            </a:r>
            <a:r>
              <a:rPr lang="en-GB" sz="1400" dirty="0" smtClean="0">
                <a:solidFill>
                  <a:srgbClr val="000000"/>
                </a:solidFill>
                <a:highlight>
                  <a:srgbClr val="FFFFFF"/>
                </a:highlight>
                <a:latin typeface="Consolas"/>
              </a:rPr>
              <a:t>;</a:t>
            </a:r>
          </a:p>
          <a:p>
            <a:r>
              <a:rPr lang="en-GB" sz="1400" dirty="0" smtClean="0">
                <a:solidFill>
                  <a:srgbClr val="000000"/>
                </a:solidFill>
                <a:highlight>
                  <a:srgbClr val="FFFFFF"/>
                </a:highlight>
                <a:latin typeface="Consolas"/>
              </a:rPr>
              <a:t>    </a:t>
            </a:r>
            <a:r>
              <a:rPr lang="en-GB" sz="1400" dirty="0" smtClean="0">
                <a:solidFill>
                  <a:srgbClr val="008000"/>
                </a:solidFill>
                <a:highlight>
                  <a:srgbClr val="FFFFFF"/>
                </a:highlight>
                <a:latin typeface="Consolas"/>
              </a:rPr>
              <a:t>// Start finding peer apps, while making app discoverable by peers</a:t>
            </a:r>
            <a:endParaRPr lang="en-GB" sz="1400" dirty="0" smtClean="0">
              <a:solidFill>
                <a:srgbClr val="000000"/>
              </a:solidFill>
              <a:highlight>
                <a:srgbClr val="FFFFFF"/>
              </a:highlight>
              <a:latin typeface="Consolas"/>
            </a:endParaRPr>
          </a:p>
          <a:p>
            <a:r>
              <a:rPr lang="en-GB" sz="1400" dirty="0" smtClean="0">
                <a:solidFill>
                  <a:srgbClr val="000000"/>
                </a:solidFill>
                <a:highlight>
                  <a:srgbClr val="FFFFFF"/>
                </a:highlight>
                <a:latin typeface="Consolas"/>
              </a:rPr>
              <a:t>    </a:t>
            </a:r>
            <a:r>
              <a:rPr lang="en-GB" sz="1400" dirty="0" err="1" smtClean="0">
                <a:solidFill>
                  <a:srgbClr val="2B91AF"/>
                </a:solidFill>
                <a:highlight>
                  <a:srgbClr val="FFFFFF"/>
                </a:highlight>
                <a:latin typeface="Consolas"/>
              </a:rPr>
              <a:t>PeerFinder</a:t>
            </a:r>
            <a:r>
              <a:rPr lang="en-GB" sz="1400" dirty="0" err="1" smtClean="0">
                <a:solidFill>
                  <a:srgbClr val="000000"/>
                </a:solidFill>
                <a:highlight>
                  <a:srgbClr val="FFFFFF"/>
                </a:highlight>
                <a:latin typeface="Consolas"/>
              </a:rPr>
              <a:t>.Start</a:t>
            </a:r>
            <a:r>
              <a:rPr lang="en-GB" sz="1400" dirty="0" smtClean="0">
                <a:solidFill>
                  <a:srgbClr val="000000"/>
                </a:solidFill>
                <a:highlight>
                  <a:srgbClr val="FFFFFF"/>
                </a:highlight>
                <a:latin typeface="Consolas"/>
              </a:rPr>
              <a:t>();</a:t>
            </a:r>
          </a:p>
          <a:p>
            <a:r>
              <a:rPr lang="en-GB" sz="1400" dirty="0" smtClean="0">
                <a:solidFill>
                  <a:srgbClr val="000000"/>
                </a:solidFill>
                <a:highlight>
                  <a:srgbClr val="FFFFFF"/>
                </a:highlight>
                <a:latin typeface="Consolas"/>
              </a:rPr>
              <a:t>}</a:t>
            </a:r>
            <a:endParaRPr lang="en-GB" sz="1400" dirty="0">
              <a:solidFill>
                <a:srgbClr val="000000"/>
              </a:solidFill>
              <a:highlight>
                <a:srgbClr val="FFFFFF"/>
              </a:highlight>
              <a:latin typeface="Consolas"/>
            </a:endParaRPr>
          </a:p>
        </p:txBody>
      </p:sp>
      <p:sp>
        <p:nvSpPr>
          <p:cNvPr id="6" name="Rectangle 5"/>
          <p:cNvSpPr/>
          <p:nvPr/>
        </p:nvSpPr>
        <p:spPr>
          <a:xfrm>
            <a:off x="457200" y="4420894"/>
            <a:ext cx="8229600" cy="163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
        <p:nvSpPr>
          <p:cNvPr id="7" name="Rectangle 6"/>
          <p:cNvSpPr/>
          <p:nvPr/>
        </p:nvSpPr>
        <p:spPr>
          <a:xfrm>
            <a:off x="472431" y="3541853"/>
            <a:ext cx="8214369" cy="78707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lvl="0">
              <a:buSzPct val="100000"/>
            </a:pPr>
            <a:r>
              <a:rPr lang="en-GB" sz="1600" dirty="0" smtClean="0">
                <a:solidFill>
                  <a:srgbClr val="505151">
                    <a:alpha val="99000"/>
                  </a:srgbClr>
                </a:solidFill>
              </a:rPr>
              <a:t>The </a:t>
            </a:r>
            <a:r>
              <a:rPr lang="en-GB" sz="1600" dirty="0" err="1" smtClean="0">
                <a:solidFill>
                  <a:srgbClr val="505151">
                    <a:alpha val="99000"/>
                  </a:srgbClr>
                </a:solidFill>
              </a:rPr>
              <a:t>PeerFinder</a:t>
            </a:r>
            <a:r>
              <a:rPr lang="en-GB" sz="1600" dirty="0" smtClean="0">
                <a:solidFill>
                  <a:srgbClr val="505151">
                    <a:alpha val="99000"/>
                  </a:srgbClr>
                </a:solidFill>
              </a:rPr>
              <a:t> class allows an application to bind to an event fired when another application attempts to set up connection with this device.</a:t>
            </a:r>
            <a:endParaRPr lang="en-GB" sz="1600" dirty="0">
              <a:solidFill>
                <a:srgbClr val="505151">
                  <a:alpha val="99000"/>
                </a:srgbClr>
              </a:solidFill>
            </a:endParaRPr>
          </a:p>
        </p:txBody>
      </p:sp>
    </p:spTree>
    <p:extLst>
      <p:ext uri="{BB962C8B-B14F-4D97-AF65-F5344CB8AC3E}">
        <p14:creationId xmlns:p14="http://schemas.microsoft.com/office/powerpoint/2010/main" val="11906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01955"/>
            <a:ext cx="8229600" cy="360548"/>
          </a:xfrm>
        </p:spPr>
        <p:txBody>
          <a:bodyPr/>
          <a:lstStyle/>
          <a:p>
            <a:r>
              <a:rPr lang="en-GB" dirty="0" smtClean="0"/>
              <a:t>Setting up a </a:t>
            </a:r>
            <a:r>
              <a:rPr lang="en-GB" dirty="0" err="1"/>
              <a:t>StreamSocket</a:t>
            </a:r>
            <a:r>
              <a:rPr lang="en-GB" dirty="0"/>
              <a:t> using NFC</a:t>
            </a:r>
          </a:p>
        </p:txBody>
      </p:sp>
      <p:sp>
        <p:nvSpPr>
          <p:cNvPr id="8" name="Rectangle 7"/>
          <p:cNvSpPr>
            <a:spLocks noChangeAspect="1"/>
          </p:cNvSpPr>
          <p:nvPr/>
        </p:nvSpPr>
        <p:spPr>
          <a:xfrm>
            <a:off x="385342" y="822510"/>
            <a:ext cx="8378429" cy="3000821"/>
          </a:xfrm>
          <a:prstGeom prst="rect">
            <a:avLst/>
          </a:prstGeom>
          <a:ln w="25400">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GB" sz="1050" dirty="0">
                <a:solidFill>
                  <a:srgbClr val="0000FF"/>
                </a:solidFill>
                <a:highlight>
                  <a:srgbClr val="FFFFFF"/>
                </a:highlight>
                <a:latin typeface="Consolas"/>
              </a:rPr>
              <a:t>void</a:t>
            </a:r>
            <a:r>
              <a:rPr lang="en-GB" sz="1050" dirty="0">
                <a:solidFill>
                  <a:srgbClr val="000000"/>
                </a:solidFill>
                <a:highlight>
                  <a:srgbClr val="FFFFFF"/>
                </a:highlight>
                <a:latin typeface="Consolas"/>
              </a:rPr>
              <a:t> </a:t>
            </a:r>
            <a:r>
              <a:rPr lang="en-GB" sz="1050" dirty="0" err="1">
                <a:solidFill>
                  <a:srgbClr val="000000"/>
                </a:solidFill>
                <a:highlight>
                  <a:srgbClr val="FFFFFF"/>
                </a:highlight>
                <a:latin typeface="Consolas"/>
              </a:rPr>
              <a:t>OnTriggeredConnectionStateChanged</a:t>
            </a:r>
            <a:r>
              <a:rPr lang="en-GB" sz="1050" dirty="0">
                <a:solidFill>
                  <a:srgbClr val="000000"/>
                </a:solidFill>
                <a:highlight>
                  <a:srgbClr val="FFFFFF"/>
                </a:highlight>
                <a:latin typeface="Consolas"/>
              </a:rPr>
              <a:t>(</a:t>
            </a:r>
            <a:r>
              <a:rPr lang="en-GB" sz="1050" dirty="0">
                <a:solidFill>
                  <a:srgbClr val="0000FF"/>
                </a:solidFill>
                <a:highlight>
                  <a:srgbClr val="FFFFFF"/>
                </a:highlight>
                <a:latin typeface="Consolas"/>
              </a:rPr>
              <a:t>object</a:t>
            </a:r>
            <a:r>
              <a:rPr lang="en-GB" sz="1050" dirty="0">
                <a:solidFill>
                  <a:srgbClr val="000000"/>
                </a:solidFill>
                <a:highlight>
                  <a:srgbClr val="FFFFFF"/>
                </a:highlight>
                <a:latin typeface="Consolas"/>
              </a:rPr>
              <a:t> sender, </a:t>
            </a:r>
            <a:r>
              <a:rPr lang="en-GB" sz="1050" dirty="0" smtClean="0">
                <a:solidFill>
                  <a:srgbClr val="000000"/>
                </a:solidFill>
                <a:highlight>
                  <a:srgbClr val="FFFFFF"/>
                </a:highlight>
                <a:latin typeface="Consolas"/>
              </a:rPr>
              <a:t/>
            </a:r>
            <a:br>
              <a:rPr lang="en-GB" sz="1050" dirty="0" smtClean="0">
                <a:solidFill>
                  <a:srgbClr val="000000"/>
                </a:solidFill>
                <a:highlight>
                  <a:srgbClr val="FFFFFF"/>
                </a:highlight>
                <a:latin typeface="Consolas"/>
              </a:rPr>
            </a:br>
            <a:r>
              <a:rPr lang="en-GB" sz="1050" dirty="0" smtClean="0">
                <a:solidFill>
                  <a:srgbClr val="000000"/>
                </a:solidFill>
                <a:highlight>
                  <a:srgbClr val="FFFFFF"/>
                </a:highlight>
                <a:latin typeface="Consolas"/>
              </a:rPr>
              <a:t>                                       </a:t>
            </a:r>
            <a:r>
              <a:rPr lang="en-GB" sz="1050" dirty="0" err="1" smtClean="0">
                <a:solidFill>
                  <a:srgbClr val="2B91AF"/>
                </a:solidFill>
                <a:highlight>
                  <a:srgbClr val="FFFFFF"/>
                </a:highlight>
                <a:latin typeface="Consolas"/>
              </a:rPr>
              <a:t>TriggeredConnectionStateChangedEventArgs</a:t>
            </a:r>
            <a:r>
              <a:rPr lang="en-GB" sz="1050" dirty="0" smtClean="0">
                <a:solidFill>
                  <a:srgbClr val="000000"/>
                </a:solidFill>
                <a:highlight>
                  <a:srgbClr val="FFFFFF"/>
                </a:highlight>
                <a:latin typeface="Consolas"/>
              </a:rPr>
              <a:t> </a:t>
            </a:r>
            <a:r>
              <a:rPr lang="en-GB" sz="1050" dirty="0" err="1">
                <a:solidFill>
                  <a:srgbClr val="000000"/>
                </a:solidFill>
                <a:highlight>
                  <a:srgbClr val="FFFFFF"/>
                </a:highlight>
                <a:latin typeface="Consolas"/>
              </a:rPr>
              <a:t>args</a:t>
            </a:r>
            <a:r>
              <a:rPr lang="en-GB" sz="1050" dirty="0" smtClean="0">
                <a:solidFill>
                  <a:srgbClr val="000000"/>
                </a:solidFill>
                <a:highlight>
                  <a:srgbClr val="FFFFFF"/>
                </a:highlight>
                <a:latin typeface="Consolas"/>
              </a:rPr>
              <a:t>) {</a:t>
            </a:r>
            <a:endParaRPr lang="en-GB" sz="1050" dirty="0">
              <a:solidFill>
                <a:srgbClr val="000000"/>
              </a:solidFill>
              <a:highlight>
                <a:srgbClr val="FFFFFF"/>
              </a:highlight>
              <a:latin typeface="Consolas"/>
            </a:endParaRPr>
          </a:p>
          <a:p>
            <a:r>
              <a:rPr lang="en-GB" sz="1050" dirty="0">
                <a:solidFill>
                  <a:srgbClr val="000000"/>
                </a:solidFill>
                <a:highlight>
                  <a:srgbClr val="FFFFFF"/>
                </a:highlight>
                <a:latin typeface="Consolas"/>
              </a:rPr>
              <a:t>    </a:t>
            </a:r>
            <a:r>
              <a:rPr lang="en-GB" sz="1050" dirty="0">
                <a:solidFill>
                  <a:srgbClr val="0000FF"/>
                </a:solidFill>
                <a:highlight>
                  <a:srgbClr val="FFFFFF"/>
                </a:highlight>
                <a:latin typeface="Consolas"/>
              </a:rPr>
              <a:t>switch</a:t>
            </a:r>
            <a:r>
              <a:rPr lang="en-GB" sz="1050" dirty="0">
                <a:solidFill>
                  <a:srgbClr val="000000"/>
                </a:solidFill>
                <a:highlight>
                  <a:srgbClr val="FFFFFF"/>
                </a:highlight>
                <a:latin typeface="Consolas"/>
              </a:rPr>
              <a:t> (</a:t>
            </a:r>
            <a:r>
              <a:rPr lang="en-GB" sz="1050" dirty="0" err="1">
                <a:solidFill>
                  <a:srgbClr val="000000"/>
                </a:solidFill>
                <a:highlight>
                  <a:srgbClr val="FFFFFF"/>
                </a:highlight>
                <a:latin typeface="Consolas"/>
              </a:rPr>
              <a:t>args.State</a:t>
            </a:r>
            <a:r>
              <a:rPr lang="en-GB" sz="1050" dirty="0" smtClean="0">
                <a:solidFill>
                  <a:srgbClr val="000000"/>
                </a:solidFill>
                <a:highlight>
                  <a:srgbClr val="FFFFFF"/>
                </a:highlight>
                <a:latin typeface="Consolas"/>
              </a:rPr>
              <a:t>)    </a:t>
            </a:r>
            <a:r>
              <a:rPr lang="en-GB" sz="1050" dirty="0">
                <a:solidFill>
                  <a:srgbClr val="000000"/>
                </a:solidFill>
                <a:highlight>
                  <a:srgbClr val="FFFFFF"/>
                </a:highlight>
                <a:latin typeface="Consolas"/>
              </a:rPr>
              <a:t>{</a:t>
            </a:r>
          </a:p>
          <a:p>
            <a:r>
              <a:rPr lang="en-GB" sz="1050" dirty="0">
                <a:solidFill>
                  <a:srgbClr val="000000"/>
                </a:solidFill>
                <a:highlight>
                  <a:srgbClr val="FFFFFF"/>
                </a:highlight>
                <a:latin typeface="Consolas"/>
              </a:rPr>
              <a:t>        </a:t>
            </a:r>
            <a:r>
              <a:rPr lang="en-GB" sz="1050" dirty="0">
                <a:solidFill>
                  <a:srgbClr val="0000FF"/>
                </a:solidFill>
                <a:highlight>
                  <a:srgbClr val="FFFFFF"/>
                </a:highlight>
                <a:latin typeface="Consolas"/>
              </a:rPr>
              <a:t>case</a:t>
            </a:r>
            <a:r>
              <a:rPr lang="en-GB" sz="1050" dirty="0">
                <a:solidFill>
                  <a:srgbClr val="000000"/>
                </a:solidFill>
                <a:highlight>
                  <a:srgbClr val="FFFFFF"/>
                </a:highlight>
                <a:latin typeface="Consolas"/>
              </a:rPr>
              <a:t> </a:t>
            </a:r>
            <a:r>
              <a:rPr lang="en-GB" sz="1050" dirty="0" err="1" smtClean="0">
                <a:solidFill>
                  <a:srgbClr val="2B91AF"/>
                </a:solidFill>
                <a:highlight>
                  <a:srgbClr val="FFFFFF"/>
                </a:highlight>
                <a:latin typeface="Consolas"/>
              </a:rPr>
              <a:t>TriggeredConnectState</a:t>
            </a:r>
            <a:r>
              <a:rPr lang="en-GB" sz="1050" dirty="0" err="1" smtClean="0">
                <a:solidFill>
                  <a:srgbClr val="000000"/>
                </a:solidFill>
                <a:highlight>
                  <a:srgbClr val="FFFFFF"/>
                </a:highlight>
                <a:latin typeface="Consolas"/>
              </a:rPr>
              <a:t>.Listening</a:t>
            </a:r>
            <a:r>
              <a:rPr lang="en-GB" sz="1050" dirty="0" smtClean="0">
                <a:solidFill>
                  <a:srgbClr val="000000"/>
                </a:solidFill>
                <a:highlight>
                  <a:srgbClr val="FFFFFF"/>
                </a:highlight>
                <a:latin typeface="Consolas"/>
              </a:rPr>
              <a:t>: </a:t>
            </a:r>
            <a:r>
              <a:rPr lang="en-GB" sz="1050" dirty="0" smtClean="0">
                <a:solidFill>
                  <a:srgbClr val="008000"/>
                </a:solidFill>
                <a:highlight>
                  <a:srgbClr val="FFFFFF"/>
                </a:highlight>
                <a:latin typeface="Consolas"/>
              </a:rPr>
              <a:t>// </a:t>
            </a:r>
            <a:r>
              <a:rPr lang="en-GB" sz="1050" dirty="0">
                <a:solidFill>
                  <a:srgbClr val="008000"/>
                </a:solidFill>
                <a:highlight>
                  <a:srgbClr val="FFFFFF"/>
                </a:highlight>
                <a:latin typeface="Consolas"/>
              </a:rPr>
              <a:t>Connecting as host</a:t>
            </a:r>
            <a:endParaRPr lang="en-GB" sz="1050" dirty="0">
              <a:solidFill>
                <a:srgbClr val="000000"/>
              </a:solidFill>
              <a:highlight>
                <a:srgbClr val="FFFFFF"/>
              </a:highlight>
              <a:latin typeface="Consolas"/>
            </a:endParaRPr>
          </a:p>
          <a:p>
            <a:r>
              <a:rPr lang="en-GB" sz="1050" dirty="0">
                <a:solidFill>
                  <a:srgbClr val="000000"/>
                </a:solidFill>
                <a:highlight>
                  <a:srgbClr val="FFFFFF"/>
                </a:highlight>
                <a:latin typeface="Consolas"/>
              </a:rPr>
              <a:t>            </a:t>
            </a:r>
            <a:r>
              <a:rPr lang="en-GB" sz="1050" dirty="0">
                <a:solidFill>
                  <a:srgbClr val="0000FF"/>
                </a:solidFill>
                <a:highlight>
                  <a:srgbClr val="FFFFFF"/>
                </a:highlight>
                <a:latin typeface="Consolas"/>
              </a:rPr>
              <a:t>break</a:t>
            </a:r>
            <a:r>
              <a:rPr lang="en-GB" sz="1050" dirty="0">
                <a:solidFill>
                  <a:srgbClr val="000000"/>
                </a:solidFill>
                <a:highlight>
                  <a:srgbClr val="FFFFFF"/>
                </a:highlight>
                <a:latin typeface="Consolas"/>
              </a:rPr>
              <a:t>;</a:t>
            </a:r>
          </a:p>
          <a:p>
            <a:r>
              <a:rPr lang="en-GB" sz="1050" dirty="0">
                <a:solidFill>
                  <a:srgbClr val="000000"/>
                </a:solidFill>
                <a:highlight>
                  <a:srgbClr val="FFFFFF"/>
                </a:highlight>
                <a:latin typeface="Consolas"/>
              </a:rPr>
              <a:t>        </a:t>
            </a:r>
            <a:r>
              <a:rPr lang="en-GB" sz="1050" dirty="0">
                <a:solidFill>
                  <a:srgbClr val="0000FF"/>
                </a:solidFill>
                <a:highlight>
                  <a:srgbClr val="FFFFFF"/>
                </a:highlight>
                <a:latin typeface="Consolas"/>
              </a:rPr>
              <a:t>case</a:t>
            </a:r>
            <a:r>
              <a:rPr lang="en-GB" sz="1050" dirty="0">
                <a:solidFill>
                  <a:srgbClr val="000000"/>
                </a:solidFill>
                <a:highlight>
                  <a:srgbClr val="FFFFFF"/>
                </a:highlight>
                <a:latin typeface="Consolas"/>
              </a:rPr>
              <a:t> </a:t>
            </a:r>
            <a:r>
              <a:rPr lang="en-GB" sz="1050" dirty="0" err="1">
                <a:solidFill>
                  <a:srgbClr val="2B91AF"/>
                </a:solidFill>
                <a:highlight>
                  <a:srgbClr val="FFFFFF"/>
                </a:highlight>
                <a:latin typeface="Consolas"/>
              </a:rPr>
              <a:t>TriggeredConnectState</a:t>
            </a:r>
            <a:r>
              <a:rPr lang="en-GB" sz="1050" dirty="0" err="1">
                <a:solidFill>
                  <a:srgbClr val="000000"/>
                </a:solidFill>
                <a:highlight>
                  <a:srgbClr val="FFFFFF"/>
                </a:highlight>
                <a:latin typeface="Consolas"/>
              </a:rPr>
              <a:t>.PeerFound</a:t>
            </a:r>
            <a:r>
              <a:rPr lang="en-GB" sz="1050" dirty="0" smtClean="0">
                <a:solidFill>
                  <a:srgbClr val="000000"/>
                </a:solidFill>
                <a:highlight>
                  <a:srgbClr val="FFFFFF"/>
                </a:highlight>
                <a:latin typeface="Consolas"/>
              </a:rPr>
              <a:t>: </a:t>
            </a:r>
            <a:r>
              <a:rPr lang="en-GB" sz="1050" dirty="0" smtClean="0">
                <a:solidFill>
                  <a:srgbClr val="008000"/>
                </a:solidFill>
                <a:highlight>
                  <a:srgbClr val="FFFFFF"/>
                </a:highlight>
                <a:latin typeface="Consolas"/>
              </a:rPr>
              <a:t>// </a:t>
            </a:r>
            <a:r>
              <a:rPr lang="en-GB" sz="1050" dirty="0">
                <a:solidFill>
                  <a:srgbClr val="008000"/>
                </a:solidFill>
                <a:highlight>
                  <a:srgbClr val="FFFFFF"/>
                </a:highlight>
                <a:latin typeface="Consolas"/>
              </a:rPr>
              <a:t>Proximity gesture is </a:t>
            </a:r>
            <a:r>
              <a:rPr lang="en-GB" sz="1050" dirty="0" smtClean="0">
                <a:solidFill>
                  <a:srgbClr val="008000"/>
                </a:solidFill>
                <a:highlight>
                  <a:srgbClr val="FFFFFF"/>
                </a:highlight>
                <a:latin typeface="Consolas"/>
              </a:rPr>
              <a:t>complete – setting up link</a:t>
            </a:r>
          </a:p>
          <a:p>
            <a:r>
              <a:rPr lang="en-GB" sz="1050" dirty="0">
                <a:solidFill>
                  <a:srgbClr val="008000"/>
                </a:solidFill>
                <a:highlight>
                  <a:srgbClr val="FFFFFF"/>
                </a:highlight>
                <a:latin typeface="Consolas"/>
              </a:rPr>
              <a:t> </a:t>
            </a:r>
            <a:r>
              <a:rPr lang="en-GB" sz="1050" dirty="0" smtClean="0">
                <a:solidFill>
                  <a:srgbClr val="008000"/>
                </a:solidFill>
                <a:highlight>
                  <a:srgbClr val="FFFFFF"/>
                </a:highlight>
                <a:latin typeface="Consolas"/>
              </a:rPr>
              <a:t>           </a:t>
            </a:r>
            <a:r>
              <a:rPr lang="en-GB" sz="1050" dirty="0" smtClean="0">
                <a:solidFill>
                  <a:srgbClr val="0000FF"/>
                </a:solidFill>
                <a:highlight>
                  <a:srgbClr val="FFFFFF"/>
                </a:highlight>
                <a:latin typeface="Consolas"/>
              </a:rPr>
              <a:t>break</a:t>
            </a:r>
            <a:r>
              <a:rPr lang="en-GB" sz="1050" dirty="0">
                <a:solidFill>
                  <a:srgbClr val="000000"/>
                </a:solidFill>
                <a:highlight>
                  <a:srgbClr val="FFFFFF"/>
                </a:highlight>
                <a:latin typeface="Consolas"/>
              </a:rPr>
              <a:t>;</a:t>
            </a:r>
          </a:p>
          <a:p>
            <a:r>
              <a:rPr lang="en-GB" sz="1050" dirty="0">
                <a:solidFill>
                  <a:srgbClr val="000000"/>
                </a:solidFill>
                <a:highlight>
                  <a:srgbClr val="FFFFFF"/>
                </a:highlight>
                <a:latin typeface="Consolas"/>
              </a:rPr>
              <a:t>        </a:t>
            </a:r>
            <a:r>
              <a:rPr lang="en-GB" sz="1050" dirty="0">
                <a:solidFill>
                  <a:srgbClr val="0000FF"/>
                </a:solidFill>
                <a:highlight>
                  <a:srgbClr val="FFFFFF"/>
                </a:highlight>
                <a:latin typeface="Consolas"/>
              </a:rPr>
              <a:t>case</a:t>
            </a:r>
            <a:r>
              <a:rPr lang="en-GB" sz="1050" dirty="0">
                <a:solidFill>
                  <a:srgbClr val="000000"/>
                </a:solidFill>
                <a:highlight>
                  <a:srgbClr val="FFFFFF"/>
                </a:highlight>
                <a:latin typeface="Consolas"/>
              </a:rPr>
              <a:t> </a:t>
            </a:r>
            <a:r>
              <a:rPr lang="en-GB" sz="1050" dirty="0" err="1">
                <a:solidFill>
                  <a:srgbClr val="2B91AF"/>
                </a:solidFill>
                <a:highlight>
                  <a:srgbClr val="FFFFFF"/>
                </a:highlight>
                <a:latin typeface="Consolas"/>
              </a:rPr>
              <a:t>TriggeredConnectState</a:t>
            </a:r>
            <a:r>
              <a:rPr lang="en-GB" sz="1050" dirty="0" err="1">
                <a:solidFill>
                  <a:srgbClr val="000000"/>
                </a:solidFill>
                <a:highlight>
                  <a:srgbClr val="FFFFFF"/>
                </a:highlight>
                <a:latin typeface="Consolas"/>
              </a:rPr>
              <a:t>.Connecting</a:t>
            </a:r>
            <a:r>
              <a:rPr lang="en-GB" sz="1050" dirty="0" smtClean="0">
                <a:solidFill>
                  <a:srgbClr val="000000"/>
                </a:solidFill>
                <a:highlight>
                  <a:srgbClr val="FFFFFF"/>
                </a:highlight>
                <a:latin typeface="Consolas"/>
              </a:rPr>
              <a:t>: </a:t>
            </a:r>
            <a:r>
              <a:rPr lang="en-GB" sz="1050" dirty="0" smtClean="0">
                <a:solidFill>
                  <a:srgbClr val="008000"/>
                </a:solidFill>
                <a:highlight>
                  <a:srgbClr val="FFFFFF"/>
                </a:highlight>
                <a:latin typeface="Consolas"/>
              </a:rPr>
              <a:t>// </a:t>
            </a:r>
            <a:r>
              <a:rPr lang="en-GB" sz="1050" dirty="0">
                <a:solidFill>
                  <a:srgbClr val="008000"/>
                </a:solidFill>
                <a:highlight>
                  <a:srgbClr val="FFFFFF"/>
                </a:highlight>
                <a:latin typeface="Consolas"/>
              </a:rPr>
              <a:t>Connecting as a client</a:t>
            </a:r>
            <a:endParaRPr lang="en-GB" sz="1050" dirty="0">
              <a:solidFill>
                <a:srgbClr val="000000"/>
              </a:solidFill>
              <a:highlight>
                <a:srgbClr val="FFFFFF"/>
              </a:highlight>
              <a:latin typeface="Consolas"/>
            </a:endParaRPr>
          </a:p>
          <a:p>
            <a:r>
              <a:rPr lang="en-GB" sz="1050" dirty="0">
                <a:solidFill>
                  <a:srgbClr val="000000"/>
                </a:solidFill>
                <a:highlight>
                  <a:srgbClr val="FFFFFF"/>
                </a:highlight>
                <a:latin typeface="Consolas"/>
              </a:rPr>
              <a:t>            </a:t>
            </a:r>
            <a:r>
              <a:rPr lang="en-GB" sz="1050" dirty="0">
                <a:solidFill>
                  <a:srgbClr val="0000FF"/>
                </a:solidFill>
                <a:highlight>
                  <a:srgbClr val="FFFFFF"/>
                </a:highlight>
                <a:latin typeface="Consolas"/>
              </a:rPr>
              <a:t>break</a:t>
            </a:r>
            <a:r>
              <a:rPr lang="en-GB" sz="1050" dirty="0">
                <a:solidFill>
                  <a:srgbClr val="000000"/>
                </a:solidFill>
                <a:highlight>
                  <a:srgbClr val="FFFFFF"/>
                </a:highlight>
                <a:latin typeface="Consolas"/>
              </a:rPr>
              <a:t>;</a:t>
            </a:r>
          </a:p>
          <a:p>
            <a:r>
              <a:rPr lang="en-GB" sz="1050" dirty="0">
                <a:solidFill>
                  <a:srgbClr val="000000"/>
                </a:solidFill>
                <a:highlight>
                  <a:srgbClr val="FFFFFF"/>
                </a:highlight>
                <a:latin typeface="Consolas"/>
              </a:rPr>
              <a:t>        </a:t>
            </a:r>
            <a:r>
              <a:rPr lang="en-GB" sz="1050" dirty="0">
                <a:solidFill>
                  <a:srgbClr val="0000FF"/>
                </a:solidFill>
                <a:highlight>
                  <a:srgbClr val="FFFFFF"/>
                </a:highlight>
                <a:latin typeface="Consolas"/>
              </a:rPr>
              <a:t>case</a:t>
            </a:r>
            <a:r>
              <a:rPr lang="en-GB" sz="1050" dirty="0">
                <a:solidFill>
                  <a:srgbClr val="000000"/>
                </a:solidFill>
                <a:highlight>
                  <a:srgbClr val="FFFFFF"/>
                </a:highlight>
                <a:latin typeface="Consolas"/>
              </a:rPr>
              <a:t> </a:t>
            </a:r>
            <a:r>
              <a:rPr lang="en-GB" sz="1050" dirty="0" err="1">
                <a:solidFill>
                  <a:srgbClr val="2B91AF"/>
                </a:solidFill>
                <a:highlight>
                  <a:srgbClr val="FFFFFF"/>
                </a:highlight>
                <a:latin typeface="Consolas"/>
              </a:rPr>
              <a:t>TriggeredConnectState</a:t>
            </a:r>
            <a:r>
              <a:rPr lang="en-GB" sz="1050" dirty="0" err="1">
                <a:solidFill>
                  <a:srgbClr val="000000"/>
                </a:solidFill>
                <a:highlight>
                  <a:srgbClr val="FFFFFF"/>
                </a:highlight>
                <a:latin typeface="Consolas"/>
              </a:rPr>
              <a:t>.Completed</a:t>
            </a:r>
            <a:r>
              <a:rPr lang="en-GB" sz="1050" dirty="0" smtClean="0">
                <a:solidFill>
                  <a:srgbClr val="000000"/>
                </a:solidFill>
                <a:highlight>
                  <a:srgbClr val="FFFFFF"/>
                </a:highlight>
                <a:latin typeface="Consolas"/>
              </a:rPr>
              <a:t>: </a:t>
            </a:r>
            <a:r>
              <a:rPr lang="en-GB" sz="1050" dirty="0" smtClean="0">
                <a:solidFill>
                  <a:srgbClr val="008000"/>
                </a:solidFill>
                <a:highlight>
                  <a:srgbClr val="FFFFFF"/>
                </a:highlight>
                <a:latin typeface="Consolas"/>
              </a:rPr>
              <a:t>// </a:t>
            </a:r>
            <a:r>
              <a:rPr lang="en-GB" sz="1050" dirty="0">
                <a:solidFill>
                  <a:srgbClr val="008000"/>
                </a:solidFill>
                <a:highlight>
                  <a:srgbClr val="FFFFFF"/>
                </a:highlight>
                <a:latin typeface="Consolas"/>
              </a:rPr>
              <a:t>Connection completed, </a:t>
            </a:r>
            <a:r>
              <a:rPr lang="en-GB" sz="1050" dirty="0" smtClean="0">
                <a:solidFill>
                  <a:srgbClr val="008000"/>
                </a:solidFill>
                <a:highlight>
                  <a:srgbClr val="FFFFFF"/>
                </a:highlight>
                <a:latin typeface="Consolas"/>
              </a:rPr>
              <a:t>get </a:t>
            </a:r>
            <a:r>
              <a:rPr lang="en-GB" sz="1050" dirty="0">
                <a:solidFill>
                  <a:srgbClr val="008000"/>
                </a:solidFill>
                <a:highlight>
                  <a:srgbClr val="FFFFFF"/>
                </a:highlight>
                <a:latin typeface="Consolas"/>
              </a:rPr>
              <a:t>the </a:t>
            </a:r>
            <a:r>
              <a:rPr lang="en-GB" sz="1050" dirty="0" smtClean="0">
                <a:solidFill>
                  <a:srgbClr val="008000"/>
                </a:solidFill>
                <a:highlight>
                  <a:srgbClr val="FFFFFF"/>
                </a:highlight>
                <a:latin typeface="Consolas"/>
              </a:rPr>
              <a:t>socket</a:t>
            </a:r>
            <a:endParaRPr lang="en-GB" sz="1050" dirty="0">
              <a:solidFill>
                <a:srgbClr val="000000"/>
              </a:solidFill>
              <a:highlight>
                <a:srgbClr val="FFFFFF"/>
              </a:highlight>
              <a:latin typeface="Consolas"/>
            </a:endParaRPr>
          </a:p>
          <a:p>
            <a:r>
              <a:rPr lang="en-GB" sz="1050" dirty="0">
                <a:solidFill>
                  <a:srgbClr val="000000"/>
                </a:solidFill>
                <a:highlight>
                  <a:srgbClr val="FFFFFF"/>
                </a:highlight>
                <a:latin typeface="Consolas"/>
              </a:rPr>
              <a:t>            </a:t>
            </a:r>
            <a:r>
              <a:rPr lang="en-GB" sz="1050" dirty="0" err="1" smtClean="0">
                <a:solidFill>
                  <a:srgbClr val="000000"/>
                </a:solidFill>
                <a:highlight>
                  <a:srgbClr val="FFFFFF"/>
                </a:highlight>
                <a:latin typeface="Consolas"/>
              </a:rPr>
              <a:t>streamSocket</a:t>
            </a:r>
            <a:r>
              <a:rPr lang="en-GB" sz="1050" dirty="0" smtClean="0">
                <a:solidFill>
                  <a:srgbClr val="000000"/>
                </a:solidFill>
                <a:highlight>
                  <a:srgbClr val="FFFFFF"/>
                </a:highlight>
                <a:latin typeface="Consolas"/>
              </a:rPr>
              <a:t> </a:t>
            </a:r>
            <a:r>
              <a:rPr lang="en-GB" sz="1050" dirty="0">
                <a:solidFill>
                  <a:srgbClr val="000000"/>
                </a:solidFill>
                <a:highlight>
                  <a:srgbClr val="FFFFFF"/>
                </a:highlight>
                <a:latin typeface="Consolas"/>
              </a:rPr>
              <a:t>= </a:t>
            </a:r>
            <a:r>
              <a:rPr lang="en-GB" sz="1050" dirty="0" err="1">
                <a:solidFill>
                  <a:srgbClr val="000000"/>
                </a:solidFill>
                <a:highlight>
                  <a:srgbClr val="FFFFFF"/>
                </a:highlight>
                <a:latin typeface="Consolas"/>
              </a:rPr>
              <a:t>args.Socket</a:t>
            </a:r>
            <a:r>
              <a:rPr lang="en-GB" sz="1050" dirty="0">
                <a:solidFill>
                  <a:srgbClr val="000000"/>
                </a:solidFill>
                <a:highlight>
                  <a:srgbClr val="FFFFFF"/>
                </a:highlight>
                <a:latin typeface="Consolas"/>
              </a:rPr>
              <a:t>;</a:t>
            </a:r>
          </a:p>
          <a:p>
            <a:r>
              <a:rPr lang="en-GB" sz="1050" dirty="0">
                <a:solidFill>
                  <a:srgbClr val="000000"/>
                </a:solidFill>
                <a:highlight>
                  <a:srgbClr val="FFFFFF"/>
                </a:highlight>
                <a:latin typeface="Consolas"/>
              </a:rPr>
              <a:t>            </a:t>
            </a:r>
            <a:r>
              <a:rPr lang="en-GB" sz="1050" dirty="0">
                <a:solidFill>
                  <a:srgbClr val="0000FF"/>
                </a:solidFill>
                <a:highlight>
                  <a:srgbClr val="FFFFFF"/>
                </a:highlight>
                <a:latin typeface="Consolas"/>
              </a:rPr>
              <a:t>break</a:t>
            </a:r>
            <a:r>
              <a:rPr lang="en-GB" sz="1050" dirty="0">
                <a:solidFill>
                  <a:srgbClr val="000000"/>
                </a:solidFill>
                <a:highlight>
                  <a:srgbClr val="FFFFFF"/>
                </a:highlight>
                <a:latin typeface="Consolas"/>
              </a:rPr>
              <a:t>;</a:t>
            </a:r>
          </a:p>
          <a:p>
            <a:r>
              <a:rPr lang="en-GB" sz="1050" dirty="0">
                <a:solidFill>
                  <a:srgbClr val="000000"/>
                </a:solidFill>
                <a:highlight>
                  <a:srgbClr val="FFFFFF"/>
                </a:highlight>
                <a:latin typeface="Consolas"/>
              </a:rPr>
              <a:t>        </a:t>
            </a:r>
            <a:r>
              <a:rPr lang="en-GB" sz="1050" dirty="0">
                <a:solidFill>
                  <a:srgbClr val="0000FF"/>
                </a:solidFill>
                <a:highlight>
                  <a:srgbClr val="FFFFFF"/>
                </a:highlight>
                <a:latin typeface="Consolas"/>
              </a:rPr>
              <a:t>case</a:t>
            </a:r>
            <a:r>
              <a:rPr lang="en-GB" sz="1050" dirty="0">
                <a:solidFill>
                  <a:srgbClr val="000000"/>
                </a:solidFill>
                <a:highlight>
                  <a:srgbClr val="FFFFFF"/>
                </a:highlight>
                <a:latin typeface="Consolas"/>
              </a:rPr>
              <a:t> </a:t>
            </a:r>
            <a:r>
              <a:rPr lang="en-GB" sz="1050" dirty="0" err="1">
                <a:solidFill>
                  <a:srgbClr val="2B91AF"/>
                </a:solidFill>
                <a:highlight>
                  <a:srgbClr val="FFFFFF"/>
                </a:highlight>
                <a:latin typeface="Consolas"/>
              </a:rPr>
              <a:t>TriggeredConnectState</a:t>
            </a:r>
            <a:r>
              <a:rPr lang="en-GB" sz="1050" dirty="0" err="1">
                <a:solidFill>
                  <a:srgbClr val="000000"/>
                </a:solidFill>
                <a:highlight>
                  <a:srgbClr val="FFFFFF"/>
                </a:highlight>
                <a:latin typeface="Consolas"/>
              </a:rPr>
              <a:t>.Canceled</a:t>
            </a:r>
            <a:r>
              <a:rPr lang="en-GB" sz="1050" dirty="0" smtClean="0">
                <a:solidFill>
                  <a:srgbClr val="000000"/>
                </a:solidFill>
                <a:highlight>
                  <a:srgbClr val="FFFFFF"/>
                </a:highlight>
                <a:latin typeface="Consolas"/>
              </a:rPr>
              <a:t>:  </a:t>
            </a:r>
            <a:r>
              <a:rPr lang="en-GB" sz="1050" dirty="0">
                <a:solidFill>
                  <a:srgbClr val="008000"/>
                </a:solidFill>
                <a:highlight>
                  <a:srgbClr val="FFFFFF"/>
                </a:highlight>
                <a:latin typeface="Consolas"/>
              </a:rPr>
              <a:t>// </a:t>
            </a:r>
            <a:r>
              <a:rPr lang="en-GB" sz="1050" dirty="0" err="1">
                <a:solidFill>
                  <a:srgbClr val="008000"/>
                </a:solidFill>
                <a:highlight>
                  <a:srgbClr val="FFFFFF"/>
                </a:highlight>
                <a:latin typeface="Consolas"/>
              </a:rPr>
              <a:t>ongoing</a:t>
            </a:r>
            <a:r>
              <a:rPr lang="en-GB" sz="1050" dirty="0">
                <a:solidFill>
                  <a:srgbClr val="008000"/>
                </a:solidFill>
                <a:highlight>
                  <a:srgbClr val="FFFFFF"/>
                </a:highlight>
                <a:latin typeface="Consolas"/>
              </a:rPr>
              <a:t> connection </a:t>
            </a:r>
            <a:r>
              <a:rPr lang="en-GB" sz="1050" dirty="0" err="1" smtClean="0">
                <a:solidFill>
                  <a:srgbClr val="008000"/>
                </a:solidFill>
                <a:highlight>
                  <a:srgbClr val="FFFFFF"/>
                </a:highlight>
                <a:latin typeface="Consolas"/>
              </a:rPr>
              <a:t>canceled</a:t>
            </a:r>
            <a:r>
              <a:rPr lang="en-GB" sz="1050" dirty="0" smtClean="0">
                <a:solidFill>
                  <a:srgbClr val="008000"/>
                </a:solidFill>
                <a:highlight>
                  <a:srgbClr val="FFFFFF"/>
                </a:highlight>
                <a:latin typeface="Consolas"/>
              </a:rPr>
              <a:t> </a:t>
            </a:r>
            <a:endParaRPr lang="en-GB" sz="1050" dirty="0">
              <a:solidFill>
                <a:srgbClr val="008000"/>
              </a:solidFill>
              <a:highlight>
                <a:srgbClr val="FFFFFF"/>
              </a:highlight>
              <a:latin typeface="Consolas"/>
            </a:endParaRPr>
          </a:p>
          <a:p>
            <a:r>
              <a:rPr lang="en-GB" sz="1050" dirty="0">
                <a:solidFill>
                  <a:srgbClr val="000000"/>
                </a:solidFill>
                <a:highlight>
                  <a:srgbClr val="FFFFFF"/>
                </a:highlight>
                <a:latin typeface="Consolas"/>
              </a:rPr>
              <a:t>            </a:t>
            </a:r>
            <a:r>
              <a:rPr lang="en-GB" sz="1050" dirty="0">
                <a:solidFill>
                  <a:srgbClr val="0000FF"/>
                </a:solidFill>
                <a:highlight>
                  <a:srgbClr val="FFFFFF"/>
                </a:highlight>
                <a:latin typeface="Consolas"/>
              </a:rPr>
              <a:t>break</a:t>
            </a:r>
            <a:r>
              <a:rPr lang="en-GB" sz="1050" dirty="0">
                <a:solidFill>
                  <a:srgbClr val="000000"/>
                </a:solidFill>
                <a:highlight>
                  <a:srgbClr val="FFFFFF"/>
                </a:highlight>
                <a:latin typeface="Consolas"/>
              </a:rPr>
              <a:t>;</a:t>
            </a:r>
          </a:p>
          <a:p>
            <a:r>
              <a:rPr lang="en-GB" sz="1050" dirty="0">
                <a:solidFill>
                  <a:srgbClr val="000000"/>
                </a:solidFill>
                <a:highlight>
                  <a:srgbClr val="FFFFFF"/>
                </a:highlight>
                <a:latin typeface="Consolas"/>
              </a:rPr>
              <a:t>        </a:t>
            </a:r>
            <a:r>
              <a:rPr lang="en-GB" sz="1050" dirty="0">
                <a:solidFill>
                  <a:srgbClr val="0000FF"/>
                </a:solidFill>
                <a:highlight>
                  <a:srgbClr val="FFFFFF"/>
                </a:highlight>
                <a:latin typeface="Consolas"/>
              </a:rPr>
              <a:t>case</a:t>
            </a:r>
            <a:r>
              <a:rPr lang="en-GB" sz="1050" dirty="0">
                <a:solidFill>
                  <a:srgbClr val="000000"/>
                </a:solidFill>
                <a:highlight>
                  <a:srgbClr val="FFFFFF"/>
                </a:highlight>
                <a:latin typeface="Consolas"/>
              </a:rPr>
              <a:t> </a:t>
            </a:r>
            <a:r>
              <a:rPr lang="en-GB" sz="1050" dirty="0" err="1">
                <a:solidFill>
                  <a:srgbClr val="2B91AF"/>
                </a:solidFill>
                <a:highlight>
                  <a:srgbClr val="FFFFFF"/>
                </a:highlight>
                <a:latin typeface="Consolas"/>
              </a:rPr>
              <a:t>TriggeredConnectState</a:t>
            </a:r>
            <a:r>
              <a:rPr lang="en-GB" sz="1050" dirty="0" err="1">
                <a:solidFill>
                  <a:srgbClr val="000000"/>
                </a:solidFill>
                <a:highlight>
                  <a:srgbClr val="FFFFFF"/>
                </a:highlight>
                <a:latin typeface="Consolas"/>
              </a:rPr>
              <a:t>.Failed</a:t>
            </a:r>
            <a:r>
              <a:rPr lang="en-GB" sz="1050" dirty="0" smtClean="0">
                <a:solidFill>
                  <a:srgbClr val="000000"/>
                </a:solidFill>
                <a:highlight>
                  <a:srgbClr val="FFFFFF"/>
                </a:highlight>
                <a:latin typeface="Consolas"/>
              </a:rPr>
              <a:t>:    </a:t>
            </a:r>
            <a:r>
              <a:rPr lang="en-GB" sz="1050" dirty="0" smtClean="0">
                <a:solidFill>
                  <a:srgbClr val="008000"/>
                </a:solidFill>
                <a:highlight>
                  <a:srgbClr val="FFFFFF"/>
                </a:highlight>
                <a:latin typeface="Consolas"/>
              </a:rPr>
              <a:t>// </a:t>
            </a:r>
            <a:r>
              <a:rPr lang="en-GB" sz="1050" dirty="0">
                <a:solidFill>
                  <a:srgbClr val="008000"/>
                </a:solidFill>
                <a:highlight>
                  <a:srgbClr val="FFFFFF"/>
                </a:highlight>
                <a:latin typeface="Consolas"/>
              </a:rPr>
              <a:t>Connection was unsuccessful</a:t>
            </a:r>
            <a:endParaRPr lang="en-GB" sz="1050" dirty="0">
              <a:solidFill>
                <a:srgbClr val="000000"/>
              </a:solidFill>
              <a:highlight>
                <a:srgbClr val="FFFFFF"/>
              </a:highlight>
              <a:latin typeface="Consolas"/>
            </a:endParaRPr>
          </a:p>
          <a:p>
            <a:r>
              <a:rPr lang="en-GB" sz="1050" dirty="0">
                <a:solidFill>
                  <a:srgbClr val="000000"/>
                </a:solidFill>
                <a:highlight>
                  <a:srgbClr val="FFFFFF"/>
                </a:highlight>
                <a:latin typeface="Consolas"/>
              </a:rPr>
              <a:t>            </a:t>
            </a:r>
            <a:r>
              <a:rPr lang="en-GB" sz="1050" dirty="0">
                <a:solidFill>
                  <a:srgbClr val="0000FF"/>
                </a:solidFill>
                <a:highlight>
                  <a:srgbClr val="FFFFFF"/>
                </a:highlight>
                <a:latin typeface="Consolas"/>
              </a:rPr>
              <a:t>break</a:t>
            </a:r>
            <a:r>
              <a:rPr lang="en-GB" sz="1050" dirty="0">
                <a:solidFill>
                  <a:srgbClr val="000000"/>
                </a:solidFill>
                <a:highlight>
                  <a:srgbClr val="FFFFFF"/>
                </a:highlight>
                <a:latin typeface="Consolas"/>
              </a:rPr>
              <a:t>;</a:t>
            </a:r>
          </a:p>
          <a:p>
            <a:r>
              <a:rPr lang="en-GB" sz="1050" dirty="0">
                <a:solidFill>
                  <a:srgbClr val="000000"/>
                </a:solidFill>
                <a:highlight>
                  <a:srgbClr val="FFFFFF"/>
                </a:highlight>
                <a:latin typeface="Consolas"/>
              </a:rPr>
              <a:t>    }</a:t>
            </a:r>
          </a:p>
          <a:p>
            <a:r>
              <a:rPr lang="en-GB" sz="1050" dirty="0">
                <a:solidFill>
                  <a:srgbClr val="000000"/>
                </a:solidFill>
                <a:highlight>
                  <a:srgbClr val="FFFFFF"/>
                </a:highlight>
                <a:latin typeface="Consolas"/>
              </a:rPr>
              <a:t>}</a:t>
            </a:r>
          </a:p>
        </p:txBody>
      </p:sp>
      <p:sp>
        <p:nvSpPr>
          <p:cNvPr id="6" name="Rectangle 5"/>
          <p:cNvSpPr/>
          <p:nvPr/>
        </p:nvSpPr>
        <p:spPr>
          <a:xfrm>
            <a:off x="457200" y="4420894"/>
            <a:ext cx="8229600" cy="163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
        <p:nvSpPr>
          <p:cNvPr id="7" name="Rectangle 6"/>
          <p:cNvSpPr/>
          <p:nvPr/>
        </p:nvSpPr>
        <p:spPr>
          <a:xfrm>
            <a:off x="472431" y="3842795"/>
            <a:ext cx="8214369" cy="48613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lvl="0">
              <a:buSzPct val="100000"/>
            </a:pPr>
            <a:r>
              <a:rPr lang="en-GB" sz="1600" dirty="0" smtClean="0">
                <a:solidFill>
                  <a:srgbClr val="505151">
                    <a:alpha val="99000"/>
                  </a:srgbClr>
                </a:solidFill>
              </a:rPr>
              <a:t>The event arguments contain a state change message.</a:t>
            </a:r>
            <a:endParaRPr lang="en-GB" sz="1600" dirty="0">
              <a:solidFill>
                <a:srgbClr val="505151">
                  <a:alpha val="99000"/>
                </a:srgbClr>
              </a:solidFill>
            </a:endParaRPr>
          </a:p>
        </p:txBody>
      </p:sp>
    </p:spTree>
    <p:extLst>
      <p:ext uri="{BB962C8B-B14F-4D97-AF65-F5344CB8AC3E}">
        <p14:creationId xmlns:p14="http://schemas.microsoft.com/office/powerpoint/2010/main" val="63833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Using the connection</a:t>
            </a:r>
            <a:endParaRPr lang="en-GB" dirty="0"/>
          </a:p>
        </p:txBody>
      </p:sp>
      <p:sp>
        <p:nvSpPr>
          <p:cNvPr id="8" name="Rectangle 7"/>
          <p:cNvSpPr>
            <a:spLocks noChangeAspect="1"/>
          </p:cNvSpPr>
          <p:nvPr/>
        </p:nvSpPr>
        <p:spPr>
          <a:xfrm>
            <a:off x="385342" y="822510"/>
            <a:ext cx="8378429" cy="584775"/>
          </a:xfrm>
          <a:prstGeom prst="rect">
            <a:avLst/>
          </a:prstGeom>
          <a:ln w="25400">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GB" sz="1600" dirty="0" err="1">
                <a:solidFill>
                  <a:srgbClr val="2B91AF"/>
                </a:solidFill>
                <a:highlight>
                  <a:srgbClr val="FFFFFF"/>
                </a:highlight>
                <a:latin typeface="Consolas"/>
              </a:rPr>
              <a:t>PeerFinder</a:t>
            </a:r>
            <a:r>
              <a:rPr lang="en-GB" sz="1600" dirty="0" err="1">
                <a:solidFill>
                  <a:srgbClr val="000000"/>
                </a:solidFill>
                <a:highlight>
                  <a:srgbClr val="FFFFFF"/>
                </a:highlight>
                <a:latin typeface="Consolas"/>
              </a:rPr>
              <a:t>.AllowBluetooth</a:t>
            </a:r>
            <a:r>
              <a:rPr lang="en-GB" sz="1600" dirty="0">
                <a:solidFill>
                  <a:srgbClr val="000000"/>
                </a:solidFill>
                <a:highlight>
                  <a:srgbClr val="FFFFFF"/>
                </a:highlight>
                <a:latin typeface="Consolas"/>
              </a:rPr>
              <a:t> = </a:t>
            </a:r>
            <a:r>
              <a:rPr lang="en-GB" sz="1600" dirty="0">
                <a:solidFill>
                  <a:srgbClr val="0000FF"/>
                </a:solidFill>
                <a:highlight>
                  <a:srgbClr val="FFFFFF"/>
                </a:highlight>
                <a:latin typeface="Consolas"/>
              </a:rPr>
              <a:t>true</a:t>
            </a:r>
            <a:r>
              <a:rPr lang="en-GB" sz="1600" dirty="0">
                <a:solidFill>
                  <a:srgbClr val="000000"/>
                </a:solidFill>
                <a:highlight>
                  <a:srgbClr val="FFFFFF"/>
                </a:highlight>
                <a:latin typeface="Consolas"/>
              </a:rPr>
              <a:t>;</a:t>
            </a:r>
          </a:p>
          <a:p>
            <a:r>
              <a:rPr lang="en-GB" sz="1600" dirty="0" err="1">
                <a:solidFill>
                  <a:srgbClr val="2B91AF"/>
                </a:solidFill>
                <a:highlight>
                  <a:srgbClr val="FFFFFF"/>
                </a:highlight>
                <a:latin typeface="Consolas"/>
              </a:rPr>
              <a:t>PeerFinder</a:t>
            </a:r>
            <a:r>
              <a:rPr lang="en-GB" sz="1600" dirty="0" err="1">
                <a:solidFill>
                  <a:srgbClr val="000000"/>
                </a:solidFill>
                <a:highlight>
                  <a:srgbClr val="FFFFFF"/>
                </a:highlight>
                <a:latin typeface="Consolas"/>
              </a:rPr>
              <a:t>.AllowInfrastructure</a:t>
            </a:r>
            <a:r>
              <a:rPr lang="en-GB" sz="1600" dirty="0">
                <a:solidFill>
                  <a:srgbClr val="000000"/>
                </a:solidFill>
                <a:highlight>
                  <a:srgbClr val="FFFFFF"/>
                </a:highlight>
                <a:latin typeface="Consolas"/>
              </a:rPr>
              <a:t> = </a:t>
            </a:r>
            <a:r>
              <a:rPr lang="en-GB" sz="1600" dirty="0">
                <a:solidFill>
                  <a:srgbClr val="0000FF"/>
                </a:solidFill>
                <a:highlight>
                  <a:srgbClr val="FFFFFF"/>
                </a:highlight>
                <a:latin typeface="Consolas"/>
              </a:rPr>
              <a:t>true</a:t>
            </a:r>
            <a:r>
              <a:rPr lang="en-GB" sz="1600" dirty="0">
                <a:solidFill>
                  <a:srgbClr val="000000"/>
                </a:solidFill>
                <a:highlight>
                  <a:srgbClr val="FFFFFF"/>
                </a:highlight>
                <a:latin typeface="Consolas"/>
              </a:rPr>
              <a:t>;</a:t>
            </a:r>
          </a:p>
        </p:txBody>
      </p:sp>
      <p:sp>
        <p:nvSpPr>
          <p:cNvPr id="6" name="Rectangle 5"/>
          <p:cNvSpPr/>
          <p:nvPr/>
        </p:nvSpPr>
        <p:spPr>
          <a:xfrm>
            <a:off x="457200" y="4420894"/>
            <a:ext cx="8229600" cy="163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
        <p:nvSpPr>
          <p:cNvPr id="7" name="Rectangle 6"/>
          <p:cNvSpPr/>
          <p:nvPr/>
        </p:nvSpPr>
        <p:spPr>
          <a:xfrm>
            <a:off x="472431" y="3541853"/>
            <a:ext cx="8214369" cy="78707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600" dirty="0">
                <a:solidFill>
                  <a:srgbClr val="505151">
                    <a:alpha val="99000"/>
                  </a:srgbClr>
                </a:solidFill>
              </a:rPr>
              <a:t>An application can configure the networking technologies by setting these properties</a:t>
            </a:r>
          </a:p>
          <a:p>
            <a:pPr>
              <a:buSzPct val="100000"/>
            </a:pPr>
            <a:r>
              <a:rPr lang="en-GB" sz="1400" dirty="0" smtClean="0">
                <a:solidFill>
                  <a:srgbClr val="505151">
                    <a:alpha val="99000"/>
                  </a:srgbClr>
                </a:solidFill>
              </a:rPr>
              <a:t>(They </a:t>
            </a:r>
            <a:r>
              <a:rPr lang="en-GB" sz="1400" dirty="0">
                <a:solidFill>
                  <a:srgbClr val="505151">
                    <a:alpha val="99000"/>
                  </a:srgbClr>
                </a:solidFill>
              </a:rPr>
              <a:t>are both set to true by </a:t>
            </a:r>
            <a:r>
              <a:rPr lang="en-GB" sz="1400" dirty="0" smtClean="0">
                <a:solidFill>
                  <a:srgbClr val="505151">
                    <a:alpha val="99000"/>
                  </a:srgbClr>
                </a:solidFill>
              </a:rPr>
              <a:t>default).</a:t>
            </a:r>
            <a:endParaRPr lang="en-GB" sz="1400" dirty="0">
              <a:solidFill>
                <a:srgbClr val="505151">
                  <a:alpha val="99000"/>
                </a:srgbClr>
              </a:solidFill>
            </a:endParaRPr>
          </a:p>
        </p:txBody>
      </p:sp>
      <p:sp>
        <p:nvSpPr>
          <p:cNvPr id="9" name="Rectangle 8"/>
          <p:cNvSpPr/>
          <p:nvPr/>
        </p:nvSpPr>
        <p:spPr>
          <a:xfrm>
            <a:off x="472431" y="2675680"/>
            <a:ext cx="8214369" cy="78707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600" dirty="0">
                <a:solidFill>
                  <a:srgbClr val="505151">
                    <a:alpha val="99000"/>
                  </a:srgbClr>
                </a:solidFill>
              </a:rPr>
              <a:t>The </a:t>
            </a:r>
            <a:r>
              <a:rPr lang="en-GB" sz="1600" dirty="0" err="1">
                <a:solidFill>
                  <a:srgbClr val="505151">
                    <a:alpha val="99000"/>
                  </a:srgbClr>
                </a:solidFill>
              </a:rPr>
              <a:t>StreamSocket</a:t>
            </a:r>
            <a:r>
              <a:rPr lang="en-GB" sz="1600" dirty="0">
                <a:solidFill>
                  <a:srgbClr val="505151">
                    <a:alpha val="99000"/>
                  </a:srgbClr>
                </a:solidFill>
              </a:rPr>
              <a:t> will be created using </a:t>
            </a:r>
            <a:r>
              <a:rPr lang="en-GB" sz="1600" dirty="0" err="1">
                <a:solidFill>
                  <a:srgbClr val="505151">
                    <a:alpha val="99000"/>
                  </a:srgbClr>
                </a:solidFill>
              </a:rPr>
              <a:t>WiFi</a:t>
            </a:r>
            <a:r>
              <a:rPr lang="en-GB" sz="1600" dirty="0">
                <a:solidFill>
                  <a:srgbClr val="505151">
                    <a:alpha val="99000"/>
                  </a:srgbClr>
                </a:solidFill>
              </a:rPr>
              <a:t> or Bluetooth to transfer the data</a:t>
            </a:r>
          </a:p>
        </p:txBody>
      </p:sp>
    </p:spTree>
    <p:extLst>
      <p:ext uri="{BB962C8B-B14F-4D97-AF65-F5344CB8AC3E}">
        <p14:creationId xmlns:p14="http://schemas.microsoft.com/office/powerpoint/2010/main" val="364899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54938" y="1626836"/>
            <a:ext cx="8231863" cy="29712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 name="Title 2"/>
          <p:cNvSpPr>
            <a:spLocks noGrp="1"/>
          </p:cNvSpPr>
          <p:nvPr>
            <p:ph type="title"/>
          </p:nvPr>
        </p:nvSpPr>
        <p:spPr>
          <a:xfrm>
            <a:off x="457200" y="401955"/>
            <a:ext cx="8229600" cy="387798"/>
          </a:xfrm>
        </p:spPr>
        <p:txBody>
          <a:bodyPr/>
          <a:lstStyle/>
          <a:p>
            <a:r>
              <a:rPr lang="en-GB" dirty="0" smtClean="0"/>
              <a:t>Bluetooth Options</a:t>
            </a:r>
            <a:endParaRPr lang="en-GB"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9106" y="2273692"/>
            <a:ext cx="892013" cy="1630918"/>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3613" y="2273692"/>
            <a:ext cx="892013" cy="1630918"/>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738" y="2273692"/>
            <a:ext cx="892013" cy="163091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1584" y="2173674"/>
            <a:ext cx="3501063" cy="1827117"/>
          </a:xfrm>
          <a:prstGeom prst="rect">
            <a:avLst/>
          </a:prstGeom>
        </p:spPr>
      </p:pic>
      <p:sp>
        <p:nvSpPr>
          <p:cNvPr id="24" name="Rectangle 23"/>
          <p:cNvSpPr/>
          <p:nvPr/>
        </p:nvSpPr>
        <p:spPr>
          <a:xfrm>
            <a:off x="454938" y="1023257"/>
            <a:ext cx="8231863" cy="51649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lgn="ctr"/>
            <a:r>
              <a:rPr lang="en-GB" sz="1600" dirty="0">
                <a:solidFill>
                  <a:schemeClr val="tx1">
                    <a:lumMod val="50000"/>
                    <a:alpha val="99000"/>
                  </a:schemeClr>
                </a:solidFill>
              </a:rPr>
              <a:t>There are two Bluetooth communication scenarios supported by Windows Phone</a:t>
            </a:r>
          </a:p>
        </p:txBody>
      </p:sp>
      <p:sp>
        <p:nvSpPr>
          <p:cNvPr id="25" name="Rectangle 24"/>
          <p:cNvSpPr/>
          <p:nvPr/>
        </p:nvSpPr>
        <p:spPr>
          <a:xfrm>
            <a:off x="454938" y="1626836"/>
            <a:ext cx="3424069" cy="543101"/>
          </a:xfrm>
          <a:prstGeom prst="rect">
            <a:avLst/>
          </a:prstGeom>
          <a:solidFill>
            <a:srgbClr val="BAD80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182880" rIns="45720" bIns="91440" rtlCol="0" anchor="t" anchorCtr="0"/>
          <a:lstStyle/>
          <a:p>
            <a:r>
              <a:rPr lang="en-US" sz="1600" dirty="0" smtClean="0">
                <a:solidFill>
                  <a:schemeClr val="bg1">
                    <a:alpha val="98000"/>
                  </a:schemeClr>
                </a:solidFill>
              </a:rPr>
              <a:t>App to App</a:t>
            </a:r>
            <a:endParaRPr lang="en-US" sz="1600" dirty="0">
              <a:solidFill>
                <a:schemeClr val="bg1">
                  <a:alpha val="98000"/>
                </a:schemeClr>
              </a:solidFill>
            </a:endParaRPr>
          </a:p>
        </p:txBody>
      </p:sp>
      <p:sp>
        <p:nvSpPr>
          <p:cNvPr id="26" name="Rectangle 25"/>
          <p:cNvSpPr/>
          <p:nvPr/>
        </p:nvSpPr>
        <p:spPr>
          <a:xfrm>
            <a:off x="3970447" y="1626836"/>
            <a:ext cx="4716354" cy="543101"/>
          </a:xfrm>
          <a:prstGeom prst="rect">
            <a:avLst/>
          </a:prstGeom>
          <a:solidFill>
            <a:srgbClr val="00188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182880" rIns="45720" bIns="91440" rtlCol="0" anchor="t" anchorCtr="0"/>
          <a:lstStyle/>
          <a:p>
            <a:r>
              <a:rPr lang="en-US" sz="1600" dirty="0">
                <a:solidFill>
                  <a:schemeClr val="bg1">
                    <a:alpha val="98000"/>
                  </a:schemeClr>
                </a:solidFill>
              </a:rPr>
              <a:t>App to device</a:t>
            </a:r>
          </a:p>
        </p:txBody>
      </p:sp>
      <p:sp>
        <p:nvSpPr>
          <p:cNvPr id="28" name="Rectangle 27"/>
          <p:cNvSpPr/>
          <p:nvPr/>
        </p:nvSpPr>
        <p:spPr>
          <a:xfrm>
            <a:off x="454938" y="4143737"/>
            <a:ext cx="3515509" cy="44877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US" dirty="0" smtClean="0">
                <a:solidFill>
                  <a:schemeClr val="tx2">
                    <a:alpha val="99000"/>
                  </a:schemeClr>
                </a:solidFill>
              </a:rPr>
              <a:t>No pairing required</a:t>
            </a:r>
          </a:p>
        </p:txBody>
      </p:sp>
      <p:sp>
        <p:nvSpPr>
          <p:cNvPr id="31" name="Freeform 9"/>
          <p:cNvSpPr>
            <a:spLocks noEditPoints="1"/>
          </p:cNvSpPr>
          <p:nvPr/>
        </p:nvSpPr>
        <p:spPr bwMode="black">
          <a:xfrm>
            <a:off x="556050" y="4216049"/>
            <a:ext cx="308806" cy="31006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Freeform 9"/>
          <p:cNvSpPr>
            <a:spLocks noEditPoints="1"/>
          </p:cNvSpPr>
          <p:nvPr/>
        </p:nvSpPr>
        <p:spPr bwMode="black">
          <a:xfrm>
            <a:off x="4394998" y="4213095"/>
            <a:ext cx="308806" cy="31006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5" name="Rectangle 44"/>
          <p:cNvSpPr/>
          <p:nvPr/>
        </p:nvSpPr>
        <p:spPr>
          <a:xfrm>
            <a:off x="3879007" y="4148017"/>
            <a:ext cx="4807794" cy="44877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US" dirty="0" smtClean="0">
                <a:solidFill>
                  <a:schemeClr val="tx2">
                    <a:alpha val="99000"/>
                  </a:schemeClr>
                </a:solidFill>
              </a:rPr>
              <a:t>Pairing required</a:t>
            </a:r>
          </a:p>
        </p:txBody>
      </p:sp>
      <p:sp>
        <p:nvSpPr>
          <p:cNvPr id="30" name="Rectangle 29"/>
          <p:cNvSpPr/>
          <p:nvPr/>
        </p:nvSpPr>
        <p:spPr>
          <a:xfrm>
            <a:off x="3879007" y="1626836"/>
            <a:ext cx="91440" cy="3023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6" name="Freeform 9"/>
          <p:cNvSpPr>
            <a:spLocks noEditPoints="1"/>
          </p:cNvSpPr>
          <p:nvPr/>
        </p:nvSpPr>
        <p:spPr bwMode="black">
          <a:xfrm>
            <a:off x="4058419" y="4213094"/>
            <a:ext cx="308806" cy="31006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6027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01955"/>
            <a:ext cx="8229600" cy="387798"/>
          </a:xfrm>
        </p:spPr>
        <p:txBody>
          <a:bodyPr/>
          <a:lstStyle/>
          <a:p>
            <a:r>
              <a:rPr lang="en-GB" dirty="0" smtClean="0"/>
              <a:t>Interacting with Remote Devices via Bluetooth</a:t>
            </a:r>
            <a:endParaRPr lang="en-GB" dirty="0"/>
          </a:p>
        </p:txBody>
      </p:sp>
      <p:sp>
        <p:nvSpPr>
          <p:cNvPr id="4" name="Text Placeholder 3"/>
          <p:cNvSpPr>
            <a:spLocks noGrp="1"/>
          </p:cNvSpPr>
          <p:nvPr>
            <p:ph type="body" sz="quarter" idx="17"/>
          </p:nvPr>
        </p:nvSpPr>
        <p:spPr/>
        <p:txBody>
          <a:bodyPr/>
          <a:lstStyle/>
          <a:p>
            <a:endParaRPr lang="en-GB"/>
          </a:p>
        </p:txBody>
      </p:sp>
      <p:sp>
        <p:nvSpPr>
          <p:cNvPr id="5" name="Rectangle 4"/>
          <p:cNvSpPr/>
          <p:nvPr/>
        </p:nvSpPr>
        <p:spPr>
          <a:xfrm>
            <a:off x="454938" y="1231900"/>
            <a:ext cx="8231863" cy="336615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7" name="Rectangle 6"/>
          <p:cNvSpPr/>
          <p:nvPr/>
        </p:nvSpPr>
        <p:spPr>
          <a:xfrm>
            <a:off x="5322093" y="3406637"/>
            <a:ext cx="1191414" cy="1191414"/>
          </a:xfrm>
          <a:prstGeom prst="rect">
            <a:avLst/>
          </a:prstGeom>
          <a:solidFill>
            <a:srgbClr val="FFB9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45720" bIns="91440" rtlCol="0" anchor="t" anchorCtr="0"/>
          <a:lstStyle/>
          <a:p>
            <a:endParaRPr lang="en-US" sz="1400" dirty="0" smtClean="0">
              <a:solidFill>
                <a:schemeClr val="tx1">
                  <a:alpha val="99000"/>
                </a:schemeClr>
              </a:solidFill>
            </a:endParaRPr>
          </a:p>
        </p:txBody>
      </p:sp>
      <p:sp>
        <p:nvSpPr>
          <p:cNvPr id="8" name="Rectangle 7"/>
          <p:cNvSpPr/>
          <p:nvPr/>
        </p:nvSpPr>
        <p:spPr>
          <a:xfrm>
            <a:off x="640133" y="1410268"/>
            <a:ext cx="4510601" cy="914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600" dirty="0">
                <a:solidFill>
                  <a:srgbClr val="505151">
                    <a:alpha val="99000"/>
                  </a:srgbClr>
                </a:solidFill>
              </a:rPr>
              <a:t>The Bluetooth discovery and connection methods provide the raw ability to transfer data between the devices using the </a:t>
            </a:r>
            <a:r>
              <a:rPr lang="en-GB" sz="1600" dirty="0" err="1">
                <a:solidFill>
                  <a:srgbClr val="505151">
                    <a:alpha val="99000"/>
                  </a:srgbClr>
                </a:solidFill>
              </a:rPr>
              <a:t>StreamSocket</a:t>
            </a:r>
            <a:endParaRPr lang="en-GB" sz="1600" dirty="0">
              <a:solidFill>
                <a:srgbClr val="505151">
                  <a:alpha val="99000"/>
                </a:srgbClr>
              </a:solidFill>
            </a:endParaRPr>
          </a:p>
        </p:txBody>
      </p:sp>
      <p:sp>
        <p:nvSpPr>
          <p:cNvPr id="9" name="Rectangle 8"/>
          <p:cNvSpPr/>
          <p:nvPr/>
        </p:nvSpPr>
        <p:spPr>
          <a:xfrm>
            <a:off x="640132" y="2461547"/>
            <a:ext cx="4510601" cy="914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600" dirty="0">
                <a:solidFill>
                  <a:srgbClr val="505151">
                    <a:alpha val="99000"/>
                  </a:srgbClr>
                </a:solidFill>
              </a:rPr>
              <a:t>The application will have to implement the communications protocol that is required </a:t>
            </a:r>
            <a:r>
              <a:rPr lang="en-GB" sz="1600" dirty="0" smtClean="0">
                <a:solidFill>
                  <a:srgbClr val="505151">
                    <a:alpha val="99000"/>
                  </a:srgbClr>
                </a:solidFill>
              </a:rPr>
              <a:t>for</a:t>
            </a:r>
            <a:br>
              <a:rPr lang="en-GB" sz="1600" dirty="0" smtClean="0">
                <a:solidFill>
                  <a:srgbClr val="505151">
                    <a:alpha val="99000"/>
                  </a:srgbClr>
                </a:solidFill>
              </a:rPr>
            </a:br>
            <a:r>
              <a:rPr lang="en-GB" sz="1600" dirty="0" smtClean="0">
                <a:solidFill>
                  <a:srgbClr val="505151">
                    <a:alpha val="99000"/>
                  </a:srgbClr>
                </a:solidFill>
              </a:rPr>
              <a:t>a </a:t>
            </a:r>
            <a:r>
              <a:rPr lang="en-GB" sz="1600" dirty="0">
                <a:solidFill>
                  <a:srgbClr val="505151">
                    <a:alpha val="99000"/>
                  </a:srgbClr>
                </a:solidFill>
              </a:rPr>
              <a:t>particular device</a:t>
            </a:r>
          </a:p>
        </p:txBody>
      </p:sp>
    </p:spTree>
    <p:extLst>
      <p:ext uri="{BB962C8B-B14F-4D97-AF65-F5344CB8AC3E}">
        <p14:creationId xmlns:p14="http://schemas.microsoft.com/office/powerpoint/2010/main" val="355244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4938" y="1231900"/>
            <a:ext cx="8231863" cy="33661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7" name="Title 6"/>
          <p:cNvSpPr>
            <a:spLocks noGrp="1"/>
          </p:cNvSpPr>
          <p:nvPr>
            <p:ph type="title"/>
          </p:nvPr>
        </p:nvSpPr>
        <p:spPr/>
        <p:txBody>
          <a:bodyPr/>
          <a:lstStyle/>
          <a:p>
            <a:r>
              <a:rPr lang="en-US" smtClean="0"/>
              <a:t>Windows Phone 8 Sensors</a:t>
            </a:r>
            <a:endParaRPr lang="en-US" dirty="0"/>
          </a:p>
        </p:txBody>
      </p:sp>
      <p:sp>
        <p:nvSpPr>
          <p:cNvPr id="4" name="Text Placeholder 3"/>
          <p:cNvSpPr>
            <a:spLocks noGrp="1"/>
          </p:cNvSpPr>
          <p:nvPr>
            <p:ph type="body" sz="quarter" idx="17"/>
          </p:nvPr>
        </p:nvSpPr>
        <p:spPr/>
        <p:txBody>
          <a:bodyPr/>
          <a:lstStyle/>
          <a:p>
            <a:endParaRPr lang="en-US" dirty="0"/>
          </a:p>
        </p:txBody>
      </p:sp>
      <p:sp>
        <p:nvSpPr>
          <p:cNvPr id="20" name="Rectangle 19"/>
          <p:cNvSpPr/>
          <p:nvPr/>
        </p:nvSpPr>
        <p:spPr>
          <a:xfrm>
            <a:off x="4457358" y="1338496"/>
            <a:ext cx="4108413" cy="31588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GB" sz="1400" dirty="0" smtClean="0">
              <a:solidFill>
                <a:schemeClr val="tx2">
                  <a:alpha val="99000"/>
                </a:schemeClr>
              </a:solidFill>
            </a:endParaRPr>
          </a:p>
          <a:p>
            <a:r>
              <a:rPr lang="en-GB" sz="1400" dirty="0" smtClean="0">
                <a:solidFill>
                  <a:schemeClr val="tx2">
                    <a:alpha val="99000"/>
                  </a:schemeClr>
                </a:solidFill>
              </a:rPr>
              <a:t/>
            </a:r>
            <a:br>
              <a:rPr lang="en-GB" sz="1400" dirty="0" smtClean="0">
                <a:solidFill>
                  <a:schemeClr val="tx2">
                    <a:alpha val="99000"/>
                  </a:schemeClr>
                </a:solidFill>
              </a:rPr>
            </a:br>
            <a:endParaRPr lang="en-GB" sz="1400" dirty="0">
              <a:solidFill>
                <a:schemeClr val="tx2">
                  <a:alpha val="99000"/>
                </a:schemeClr>
              </a:solidFill>
            </a:endParaRPr>
          </a:p>
          <a:p>
            <a:endParaRPr lang="en-GB" sz="1400" dirty="0" smtClean="0">
              <a:solidFill>
                <a:schemeClr val="tx2">
                  <a:alpha val="99000"/>
                </a:schemeClr>
              </a:solidFill>
            </a:endParaRPr>
          </a:p>
          <a:p>
            <a:endParaRPr lang="en-GB" sz="1400" dirty="0">
              <a:solidFill>
                <a:schemeClr val="tx2">
                  <a:alpha val="99000"/>
                </a:schemeClr>
              </a:solidFill>
            </a:endParaRPr>
          </a:p>
        </p:txBody>
      </p:sp>
      <p:grpSp>
        <p:nvGrpSpPr>
          <p:cNvPr id="26" name="Group 25"/>
          <p:cNvGrpSpPr/>
          <p:nvPr/>
        </p:nvGrpSpPr>
        <p:grpSpPr>
          <a:xfrm>
            <a:off x="5816166" y="1429939"/>
            <a:ext cx="2647013" cy="1189155"/>
            <a:chOff x="1985825" y="1485059"/>
            <a:chExt cx="6622598" cy="1227422"/>
          </a:xfrm>
        </p:grpSpPr>
        <p:sp>
          <p:nvSpPr>
            <p:cNvPr id="22" name="Rectangle 21"/>
            <p:cNvSpPr/>
            <p:nvPr/>
          </p:nvSpPr>
          <p:spPr>
            <a:xfrm>
              <a:off x="1985825" y="1485059"/>
              <a:ext cx="6622598" cy="36074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91440" bIns="64008" rtlCol="0" anchor="t" anchorCtr="0">
              <a:spAutoFit/>
            </a:bodyPr>
            <a:lstStyle/>
            <a:p>
              <a:pPr marL="174625" lvl="1" indent="0">
                <a:buNone/>
              </a:pPr>
              <a:r>
                <a:rPr lang="en-US" sz="1300" dirty="0" smtClean="0">
                  <a:solidFill>
                    <a:schemeClr val="bg2">
                      <a:alpha val="99000"/>
                    </a:schemeClr>
                  </a:solidFill>
                </a:rPr>
                <a:t>Accelerometer</a:t>
              </a:r>
              <a:endParaRPr lang="en-US" sz="1300" b="1" dirty="0">
                <a:solidFill>
                  <a:schemeClr val="bg2">
                    <a:alpha val="99000"/>
                  </a:schemeClr>
                </a:solidFill>
              </a:endParaRPr>
            </a:p>
          </p:txBody>
        </p:sp>
        <p:sp>
          <p:nvSpPr>
            <p:cNvPr id="24" name="Rectangle 23"/>
            <p:cNvSpPr/>
            <p:nvPr/>
          </p:nvSpPr>
          <p:spPr>
            <a:xfrm>
              <a:off x="1985825" y="1918397"/>
              <a:ext cx="6622598" cy="36074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91440" bIns="64008" rtlCol="0" anchor="t" anchorCtr="0">
              <a:spAutoFit/>
            </a:bodyPr>
            <a:lstStyle/>
            <a:p>
              <a:pPr marL="174625" lvl="1" indent="0">
                <a:buNone/>
              </a:pPr>
              <a:r>
                <a:rPr lang="en-US" sz="1300" dirty="0" smtClean="0">
                  <a:solidFill>
                    <a:schemeClr val="bg2">
                      <a:alpha val="99000"/>
                    </a:schemeClr>
                  </a:solidFill>
                </a:rPr>
                <a:t>Compass</a:t>
              </a:r>
              <a:endParaRPr lang="en-US" sz="1300" b="1" dirty="0">
                <a:solidFill>
                  <a:schemeClr val="bg2">
                    <a:alpha val="99000"/>
                  </a:schemeClr>
                </a:solidFill>
              </a:endParaRPr>
            </a:p>
          </p:txBody>
        </p:sp>
        <p:sp>
          <p:nvSpPr>
            <p:cNvPr id="25" name="Rectangle 24"/>
            <p:cNvSpPr/>
            <p:nvPr/>
          </p:nvSpPr>
          <p:spPr>
            <a:xfrm>
              <a:off x="1985825" y="2351734"/>
              <a:ext cx="6622598" cy="36074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91440" bIns="64008" rtlCol="0" anchor="t" anchorCtr="0">
              <a:spAutoFit/>
            </a:bodyPr>
            <a:lstStyle/>
            <a:p>
              <a:pPr marL="174625" lvl="1" indent="0">
                <a:buNone/>
              </a:pPr>
              <a:r>
                <a:rPr lang="en-US" sz="1300" dirty="0" smtClean="0">
                  <a:solidFill>
                    <a:schemeClr val="bg2">
                      <a:alpha val="99000"/>
                    </a:schemeClr>
                  </a:solidFill>
                </a:rPr>
                <a:t>Gyroscope (Enhanced Motion)</a:t>
              </a:r>
              <a:endParaRPr lang="en-US" sz="1300" b="1" dirty="0">
                <a:solidFill>
                  <a:schemeClr val="bg2">
                    <a:alpha val="99000"/>
                  </a:schemeClr>
                </a:solidFill>
              </a:endParaRPr>
            </a:p>
          </p:txBody>
        </p:sp>
      </p:grpSp>
      <p:grpSp>
        <p:nvGrpSpPr>
          <p:cNvPr id="31" name="Group 30"/>
          <p:cNvGrpSpPr/>
          <p:nvPr/>
        </p:nvGrpSpPr>
        <p:grpSpPr>
          <a:xfrm>
            <a:off x="4515091" y="2715487"/>
            <a:ext cx="1191414" cy="1191414"/>
            <a:chOff x="1994670" y="2662868"/>
            <a:chExt cx="1191414" cy="1191414"/>
          </a:xfrm>
        </p:grpSpPr>
        <p:sp>
          <p:nvSpPr>
            <p:cNvPr id="19" name="Rectangle 18"/>
            <p:cNvSpPr/>
            <p:nvPr/>
          </p:nvSpPr>
          <p:spPr>
            <a:xfrm>
              <a:off x="1994670" y="2662868"/>
              <a:ext cx="1191414" cy="1191414"/>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45720" bIns="91440" rtlCol="0" anchor="t" anchorCtr="0"/>
            <a:lstStyle/>
            <a:p>
              <a:r>
                <a:rPr lang="en-US" sz="1400" dirty="0" smtClean="0">
                  <a:solidFill>
                    <a:schemeClr val="tx1">
                      <a:alpha val="99000"/>
                    </a:schemeClr>
                  </a:solidFill>
                </a:rPr>
                <a:t>VoIP</a:t>
              </a:r>
            </a:p>
          </p:txBody>
        </p:sp>
        <p:grpSp>
          <p:nvGrpSpPr>
            <p:cNvPr id="12" name="Group 11"/>
            <p:cNvGrpSpPr/>
            <p:nvPr/>
          </p:nvGrpSpPr>
          <p:grpSpPr bwMode="black">
            <a:xfrm>
              <a:off x="2340288" y="3032302"/>
              <a:ext cx="445965" cy="571129"/>
              <a:chOff x="5187950" y="4273550"/>
              <a:chExt cx="960438" cy="1230313"/>
            </a:xfrm>
            <a:solidFill>
              <a:srgbClr val="FFFFFF"/>
            </a:solidFill>
          </p:grpSpPr>
          <p:sp>
            <p:nvSpPr>
              <p:cNvPr id="13" name="Freeform 238"/>
              <p:cNvSpPr>
                <a:spLocks/>
              </p:cNvSpPr>
              <p:nvPr/>
            </p:nvSpPr>
            <p:spPr bwMode="black">
              <a:xfrm>
                <a:off x="5321300" y="5256213"/>
                <a:ext cx="700088" cy="139700"/>
              </a:xfrm>
              <a:custGeom>
                <a:avLst/>
                <a:gdLst>
                  <a:gd name="T0" fmla="*/ 83 w 110"/>
                  <a:gd name="T1" fmla="*/ 0 h 22"/>
                  <a:gd name="T2" fmla="*/ 55 w 110"/>
                  <a:gd name="T3" fmla="*/ 6 h 22"/>
                  <a:gd name="T4" fmla="*/ 27 w 110"/>
                  <a:gd name="T5" fmla="*/ 0 h 22"/>
                  <a:gd name="T6" fmla="*/ 0 w 110"/>
                  <a:gd name="T7" fmla="*/ 22 h 22"/>
                  <a:gd name="T8" fmla="*/ 110 w 110"/>
                  <a:gd name="T9" fmla="*/ 22 h 22"/>
                  <a:gd name="T10" fmla="*/ 83 w 110"/>
                  <a:gd name="T11" fmla="*/ 0 h 22"/>
                </a:gdLst>
                <a:ahLst/>
                <a:cxnLst>
                  <a:cxn ang="0">
                    <a:pos x="T0" y="T1"/>
                  </a:cxn>
                  <a:cxn ang="0">
                    <a:pos x="T2" y="T3"/>
                  </a:cxn>
                  <a:cxn ang="0">
                    <a:pos x="T4" y="T5"/>
                  </a:cxn>
                  <a:cxn ang="0">
                    <a:pos x="T6" y="T7"/>
                  </a:cxn>
                  <a:cxn ang="0">
                    <a:pos x="T8" y="T9"/>
                  </a:cxn>
                  <a:cxn ang="0">
                    <a:pos x="T10" y="T11"/>
                  </a:cxn>
                </a:cxnLst>
                <a:rect l="0" t="0" r="r" b="b"/>
                <a:pathLst>
                  <a:path w="110" h="22">
                    <a:moveTo>
                      <a:pt x="83" y="0"/>
                    </a:moveTo>
                    <a:cubicBezTo>
                      <a:pt x="74" y="4"/>
                      <a:pt x="65" y="6"/>
                      <a:pt x="55" y="6"/>
                    </a:cubicBezTo>
                    <a:cubicBezTo>
                      <a:pt x="45" y="6"/>
                      <a:pt x="35" y="4"/>
                      <a:pt x="27" y="0"/>
                    </a:cubicBezTo>
                    <a:cubicBezTo>
                      <a:pt x="21" y="9"/>
                      <a:pt x="12" y="16"/>
                      <a:pt x="0" y="22"/>
                    </a:cubicBezTo>
                    <a:cubicBezTo>
                      <a:pt x="110" y="22"/>
                      <a:pt x="110" y="22"/>
                      <a:pt x="110" y="22"/>
                    </a:cubicBezTo>
                    <a:cubicBezTo>
                      <a:pt x="98" y="16"/>
                      <a:pt x="89" y="9"/>
                      <a:pt x="8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 name="Freeform 239"/>
              <p:cNvSpPr>
                <a:spLocks/>
              </p:cNvSpPr>
              <p:nvPr/>
            </p:nvSpPr>
            <p:spPr bwMode="black">
              <a:xfrm>
                <a:off x="5473700" y="4273550"/>
                <a:ext cx="395288" cy="127000"/>
              </a:xfrm>
              <a:custGeom>
                <a:avLst/>
                <a:gdLst>
                  <a:gd name="T0" fmla="*/ 62 w 62"/>
                  <a:gd name="T1" fmla="*/ 20 h 20"/>
                  <a:gd name="T2" fmla="*/ 59 w 62"/>
                  <a:gd name="T3" fmla="*/ 10 h 20"/>
                  <a:gd name="T4" fmla="*/ 58 w 62"/>
                  <a:gd name="T5" fmla="*/ 8 h 20"/>
                  <a:gd name="T6" fmla="*/ 31 w 62"/>
                  <a:gd name="T7" fmla="*/ 0 h 20"/>
                  <a:gd name="T8" fmla="*/ 4 w 62"/>
                  <a:gd name="T9" fmla="*/ 8 h 20"/>
                  <a:gd name="T10" fmla="*/ 3 w 62"/>
                  <a:gd name="T11" fmla="*/ 10 h 20"/>
                  <a:gd name="T12" fmla="*/ 0 w 62"/>
                  <a:gd name="T13" fmla="*/ 20 h 20"/>
                  <a:gd name="T14" fmla="*/ 31 w 62"/>
                  <a:gd name="T15" fmla="*/ 13 h 20"/>
                  <a:gd name="T16" fmla="*/ 62 w 62"/>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0">
                    <a:moveTo>
                      <a:pt x="62" y="20"/>
                    </a:moveTo>
                    <a:cubicBezTo>
                      <a:pt x="59" y="10"/>
                      <a:pt x="59" y="10"/>
                      <a:pt x="59" y="10"/>
                    </a:cubicBezTo>
                    <a:cubicBezTo>
                      <a:pt x="59" y="10"/>
                      <a:pt x="58" y="9"/>
                      <a:pt x="58" y="8"/>
                    </a:cubicBezTo>
                    <a:cubicBezTo>
                      <a:pt x="57" y="8"/>
                      <a:pt x="47" y="0"/>
                      <a:pt x="31" y="0"/>
                    </a:cubicBezTo>
                    <a:cubicBezTo>
                      <a:pt x="15" y="0"/>
                      <a:pt x="5" y="8"/>
                      <a:pt x="4" y="8"/>
                    </a:cubicBezTo>
                    <a:cubicBezTo>
                      <a:pt x="3" y="9"/>
                      <a:pt x="3" y="10"/>
                      <a:pt x="3" y="10"/>
                    </a:cubicBezTo>
                    <a:cubicBezTo>
                      <a:pt x="0" y="20"/>
                      <a:pt x="0" y="20"/>
                      <a:pt x="0" y="20"/>
                    </a:cubicBezTo>
                    <a:cubicBezTo>
                      <a:pt x="9" y="15"/>
                      <a:pt x="20" y="13"/>
                      <a:pt x="31" y="13"/>
                    </a:cubicBezTo>
                    <a:cubicBezTo>
                      <a:pt x="42" y="13"/>
                      <a:pt x="52" y="15"/>
                      <a:pt x="6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 name="Freeform 240"/>
              <p:cNvSpPr>
                <a:spLocks noEditPoints="1"/>
              </p:cNvSpPr>
              <p:nvPr/>
            </p:nvSpPr>
            <p:spPr bwMode="black">
              <a:xfrm>
                <a:off x="5251450" y="4406900"/>
                <a:ext cx="833438" cy="835025"/>
              </a:xfrm>
              <a:custGeom>
                <a:avLst/>
                <a:gdLst>
                  <a:gd name="T0" fmla="*/ 66 w 131"/>
                  <a:gd name="T1" fmla="*/ 131 h 131"/>
                  <a:gd name="T2" fmla="*/ 131 w 131"/>
                  <a:gd name="T3" fmla="*/ 65 h 131"/>
                  <a:gd name="T4" fmla="*/ 66 w 131"/>
                  <a:gd name="T5" fmla="*/ 0 h 131"/>
                  <a:gd name="T6" fmla="*/ 0 w 131"/>
                  <a:gd name="T7" fmla="*/ 65 h 131"/>
                  <a:gd name="T8" fmla="*/ 66 w 131"/>
                  <a:gd name="T9" fmla="*/ 131 h 131"/>
                  <a:gd name="T10" fmla="*/ 66 w 131"/>
                  <a:gd name="T11" fmla="*/ 28 h 131"/>
                  <a:gd name="T12" fmla="*/ 104 w 131"/>
                  <a:gd name="T13" fmla="*/ 65 h 131"/>
                  <a:gd name="T14" fmla="*/ 66 w 131"/>
                  <a:gd name="T15" fmla="*/ 103 h 131"/>
                  <a:gd name="T16" fmla="*/ 28 w 131"/>
                  <a:gd name="T17" fmla="*/ 65 h 131"/>
                  <a:gd name="T18" fmla="*/ 66 w 131"/>
                  <a:gd name="T19" fmla="*/ 2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31">
                    <a:moveTo>
                      <a:pt x="66" y="131"/>
                    </a:moveTo>
                    <a:cubicBezTo>
                      <a:pt x="102" y="131"/>
                      <a:pt x="131" y="102"/>
                      <a:pt x="131" y="65"/>
                    </a:cubicBezTo>
                    <a:cubicBezTo>
                      <a:pt x="131" y="29"/>
                      <a:pt x="102" y="0"/>
                      <a:pt x="66" y="0"/>
                    </a:cubicBezTo>
                    <a:cubicBezTo>
                      <a:pt x="30" y="0"/>
                      <a:pt x="0" y="29"/>
                      <a:pt x="0" y="65"/>
                    </a:cubicBezTo>
                    <a:cubicBezTo>
                      <a:pt x="0" y="102"/>
                      <a:pt x="30" y="131"/>
                      <a:pt x="66" y="131"/>
                    </a:cubicBezTo>
                    <a:close/>
                    <a:moveTo>
                      <a:pt x="66" y="28"/>
                    </a:moveTo>
                    <a:cubicBezTo>
                      <a:pt x="87" y="28"/>
                      <a:pt x="104" y="45"/>
                      <a:pt x="104" y="65"/>
                    </a:cubicBezTo>
                    <a:cubicBezTo>
                      <a:pt x="104" y="86"/>
                      <a:pt x="87" y="103"/>
                      <a:pt x="66" y="103"/>
                    </a:cubicBezTo>
                    <a:cubicBezTo>
                      <a:pt x="45" y="103"/>
                      <a:pt x="28" y="86"/>
                      <a:pt x="28" y="65"/>
                    </a:cubicBezTo>
                    <a:cubicBezTo>
                      <a:pt x="28" y="45"/>
                      <a:pt x="45" y="28"/>
                      <a:pt x="6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 name="Freeform 241"/>
              <p:cNvSpPr>
                <a:spLocks/>
              </p:cNvSpPr>
              <p:nvPr/>
            </p:nvSpPr>
            <p:spPr bwMode="black">
              <a:xfrm>
                <a:off x="5499100" y="4656138"/>
                <a:ext cx="344488" cy="338138"/>
              </a:xfrm>
              <a:custGeom>
                <a:avLst/>
                <a:gdLst>
                  <a:gd name="T0" fmla="*/ 27 w 54"/>
                  <a:gd name="T1" fmla="*/ 53 h 53"/>
                  <a:gd name="T2" fmla="*/ 54 w 54"/>
                  <a:gd name="T3" fmla="*/ 26 h 53"/>
                  <a:gd name="T4" fmla="*/ 27 w 54"/>
                  <a:gd name="T5" fmla="*/ 0 h 53"/>
                  <a:gd name="T6" fmla="*/ 25 w 54"/>
                  <a:gd name="T7" fmla="*/ 0 h 53"/>
                  <a:gd name="T8" fmla="*/ 34 w 54"/>
                  <a:gd name="T9" fmla="*/ 13 h 53"/>
                  <a:gd name="T10" fmla="*/ 19 w 54"/>
                  <a:gd name="T11" fmla="*/ 28 h 53"/>
                  <a:gd name="T12" fmla="*/ 4 w 54"/>
                  <a:gd name="T13" fmla="*/ 13 h 53"/>
                  <a:gd name="T14" fmla="*/ 4 w 54"/>
                  <a:gd name="T15" fmla="*/ 12 h 53"/>
                  <a:gd name="T16" fmla="*/ 0 w 54"/>
                  <a:gd name="T17" fmla="*/ 26 h 53"/>
                  <a:gd name="T18" fmla="*/ 27 w 54"/>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3">
                    <a:moveTo>
                      <a:pt x="27" y="53"/>
                    </a:moveTo>
                    <a:cubicBezTo>
                      <a:pt x="42" y="53"/>
                      <a:pt x="54" y="41"/>
                      <a:pt x="54" y="26"/>
                    </a:cubicBezTo>
                    <a:cubicBezTo>
                      <a:pt x="54" y="12"/>
                      <a:pt x="42" y="0"/>
                      <a:pt x="27" y="0"/>
                    </a:cubicBezTo>
                    <a:cubicBezTo>
                      <a:pt x="26" y="0"/>
                      <a:pt x="25" y="0"/>
                      <a:pt x="25" y="0"/>
                    </a:cubicBezTo>
                    <a:cubicBezTo>
                      <a:pt x="30" y="2"/>
                      <a:pt x="34" y="7"/>
                      <a:pt x="34" y="13"/>
                    </a:cubicBezTo>
                    <a:cubicBezTo>
                      <a:pt x="34" y="22"/>
                      <a:pt x="27" y="28"/>
                      <a:pt x="19" y="28"/>
                    </a:cubicBezTo>
                    <a:cubicBezTo>
                      <a:pt x="11" y="28"/>
                      <a:pt x="4" y="22"/>
                      <a:pt x="4" y="13"/>
                    </a:cubicBezTo>
                    <a:cubicBezTo>
                      <a:pt x="4" y="13"/>
                      <a:pt x="4" y="12"/>
                      <a:pt x="4" y="12"/>
                    </a:cubicBezTo>
                    <a:cubicBezTo>
                      <a:pt x="2" y="16"/>
                      <a:pt x="0" y="21"/>
                      <a:pt x="0" y="26"/>
                    </a:cubicBezTo>
                    <a:cubicBezTo>
                      <a:pt x="0" y="41"/>
                      <a:pt x="12" y="53"/>
                      <a:pt x="27"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7" name="Freeform 242"/>
              <p:cNvSpPr>
                <a:spLocks/>
              </p:cNvSpPr>
              <p:nvPr/>
            </p:nvSpPr>
            <p:spPr bwMode="black">
              <a:xfrm>
                <a:off x="5187950" y="5414963"/>
                <a:ext cx="960438" cy="88900"/>
              </a:xfrm>
              <a:custGeom>
                <a:avLst/>
                <a:gdLst>
                  <a:gd name="T0" fmla="*/ 149 w 151"/>
                  <a:gd name="T1" fmla="*/ 0 h 14"/>
                  <a:gd name="T2" fmla="*/ 3 w 151"/>
                  <a:gd name="T3" fmla="*/ 0 h 14"/>
                  <a:gd name="T4" fmla="*/ 0 w 151"/>
                  <a:gd name="T5" fmla="*/ 3 h 14"/>
                  <a:gd name="T6" fmla="*/ 0 w 151"/>
                  <a:gd name="T7" fmla="*/ 12 h 14"/>
                  <a:gd name="T8" fmla="*/ 3 w 151"/>
                  <a:gd name="T9" fmla="*/ 14 h 14"/>
                  <a:gd name="T10" fmla="*/ 149 w 151"/>
                  <a:gd name="T11" fmla="*/ 14 h 14"/>
                  <a:gd name="T12" fmla="*/ 151 w 151"/>
                  <a:gd name="T13" fmla="*/ 12 h 14"/>
                  <a:gd name="T14" fmla="*/ 151 w 151"/>
                  <a:gd name="T15" fmla="*/ 3 h 14"/>
                  <a:gd name="T16" fmla="*/ 149 w 151"/>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14">
                    <a:moveTo>
                      <a:pt x="149" y="0"/>
                    </a:moveTo>
                    <a:cubicBezTo>
                      <a:pt x="3" y="0"/>
                      <a:pt x="3" y="0"/>
                      <a:pt x="3" y="0"/>
                    </a:cubicBezTo>
                    <a:cubicBezTo>
                      <a:pt x="1" y="0"/>
                      <a:pt x="0" y="1"/>
                      <a:pt x="0" y="3"/>
                    </a:cubicBezTo>
                    <a:cubicBezTo>
                      <a:pt x="0" y="12"/>
                      <a:pt x="0" y="12"/>
                      <a:pt x="0" y="12"/>
                    </a:cubicBezTo>
                    <a:cubicBezTo>
                      <a:pt x="0" y="13"/>
                      <a:pt x="1" y="14"/>
                      <a:pt x="3" y="14"/>
                    </a:cubicBezTo>
                    <a:cubicBezTo>
                      <a:pt x="149" y="14"/>
                      <a:pt x="149" y="14"/>
                      <a:pt x="149" y="14"/>
                    </a:cubicBezTo>
                    <a:cubicBezTo>
                      <a:pt x="150" y="14"/>
                      <a:pt x="151" y="13"/>
                      <a:pt x="151" y="12"/>
                    </a:cubicBezTo>
                    <a:cubicBezTo>
                      <a:pt x="151" y="3"/>
                      <a:pt x="151" y="3"/>
                      <a:pt x="151" y="3"/>
                    </a:cubicBezTo>
                    <a:cubicBezTo>
                      <a:pt x="151" y="1"/>
                      <a:pt x="150" y="0"/>
                      <a:pt x="1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grpSp>
        <p:nvGrpSpPr>
          <p:cNvPr id="32" name="Group 31"/>
          <p:cNvGrpSpPr/>
          <p:nvPr/>
        </p:nvGrpSpPr>
        <p:grpSpPr>
          <a:xfrm>
            <a:off x="4532101" y="1428378"/>
            <a:ext cx="1191414" cy="1191414"/>
            <a:chOff x="558073" y="1328886"/>
            <a:chExt cx="1191414" cy="1191414"/>
          </a:xfrm>
        </p:grpSpPr>
        <p:sp>
          <p:nvSpPr>
            <p:cNvPr id="18" name="Rectangle 17"/>
            <p:cNvSpPr/>
            <p:nvPr/>
          </p:nvSpPr>
          <p:spPr>
            <a:xfrm>
              <a:off x="558073" y="1328886"/>
              <a:ext cx="1191414" cy="1191414"/>
            </a:xfrm>
            <a:prstGeom prst="rect">
              <a:avLst/>
            </a:prstGeom>
            <a:solidFill>
              <a:srgbClr val="00D8C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45720" bIns="91440" rtlCol="0" anchor="t" anchorCtr="0"/>
            <a:lstStyle/>
            <a:p>
              <a:r>
                <a:rPr lang="en-US" sz="1400" dirty="0" smtClean="0">
                  <a:solidFill>
                    <a:schemeClr val="tx1">
                      <a:alpha val="99000"/>
                    </a:schemeClr>
                  </a:solidFill>
                </a:rPr>
                <a:t>Motion APIs</a:t>
              </a:r>
            </a:p>
          </p:txBody>
        </p:sp>
        <p:pic>
          <p:nvPicPr>
            <p:cNvPr id="11" name="Picture 3" descr="C:\Users\chrisw\Desktop\Kinect 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black">
            <a:xfrm>
              <a:off x="827505" y="1817388"/>
              <a:ext cx="650003" cy="520863"/>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Rectangle 37"/>
          <p:cNvSpPr/>
          <p:nvPr/>
        </p:nvSpPr>
        <p:spPr>
          <a:xfrm>
            <a:off x="572208" y="1332605"/>
            <a:ext cx="1191414" cy="1188720"/>
          </a:xfrm>
          <a:prstGeom prst="rect">
            <a:avLst/>
          </a:prstGeom>
          <a:solidFill>
            <a:srgbClr val="BAD80A">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Autofit/>
          </a:bodyPr>
          <a:lstStyle/>
          <a:p>
            <a:endParaRPr lang="en-US" sz="1600" dirty="0">
              <a:solidFill>
                <a:schemeClr val="tx1">
                  <a:alpha val="99000"/>
                </a:schemeClr>
              </a:solidFill>
            </a:endParaRPr>
          </a:p>
        </p:txBody>
      </p:sp>
    </p:spTree>
    <p:extLst>
      <p:ext uri="{BB962C8B-B14F-4D97-AF65-F5344CB8AC3E}">
        <p14:creationId xmlns:p14="http://schemas.microsoft.com/office/powerpoint/2010/main" val="208644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198" y="1767840"/>
            <a:ext cx="2529069" cy="1136145"/>
          </a:xfrm>
        </p:spPr>
        <p:txBody>
          <a:bodyPr/>
          <a:lstStyle/>
          <a:p>
            <a:r>
              <a:rPr lang="en-US" dirty="0" smtClean="0">
                <a:solidFill>
                  <a:schemeClr val="tx1">
                    <a:alpha val="99000"/>
                  </a:schemeClr>
                </a:solidFill>
              </a:rPr>
              <a:t>Windows Phone 8 Sensors: Proximity</a:t>
            </a:r>
            <a:endParaRPr lang="en-US" dirty="0">
              <a:solidFill>
                <a:schemeClr val="tx1">
                  <a:alpha val="99000"/>
                </a:schemeClr>
              </a:solidFill>
            </a:endParaRPr>
          </a:p>
        </p:txBody>
      </p:sp>
      <p:sp>
        <p:nvSpPr>
          <p:cNvPr id="3" name="Text Placeholder 2"/>
          <p:cNvSpPr>
            <a:spLocks noGrp="1"/>
          </p:cNvSpPr>
          <p:nvPr>
            <p:ph type="body" sz="quarter" idx="22"/>
          </p:nvPr>
        </p:nvSpPr>
        <p:spPr>
          <a:xfrm>
            <a:off x="457199" y="400123"/>
            <a:ext cx="2236788" cy="207942"/>
          </a:xfrm>
        </p:spPr>
        <p:txBody>
          <a:bodyPr/>
          <a:lstStyle/>
          <a:p>
            <a:r>
              <a:rPr lang="en-US" dirty="0" smtClean="0">
                <a:solidFill>
                  <a:schemeClr val="tx1">
                    <a:alpha val="99000"/>
                  </a:schemeClr>
                </a:solidFill>
              </a:rPr>
              <a:t>4</a:t>
            </a:r>
            <a:endParaRPr lang="en-US" dirty="0">
              <a:solidFill>
                <a:schemeClr val="tx1">
                  <a:alpha val="99000"/>
                </a:schemeClr>
              </a:solidFill>
            </a:endParaRPr>
          </a:p>
        </p:txBody>
      </p:sp>
      <p:sp>
        <p:nvSpPr>
          <p:cNvPr id="16" name="Rectangle 15"/>
          <p:cNvSpPr/>
          <p:nvPr/>
        </p:nvSpPr>
        <p:spPr>
          <a:xfrm>
            <a:off x="462987" y="2604315"/>
            <a:ext cx="2997350" cy="3935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r>
              <a:rPr lang="en-US" sz="1600" dirty="0" smtClean="0">
                <a:solidFill>
                  <a:schemeClr val="bg2">
                    <a:alpha val="99000"/>
                  </a:schemeClr>
                </a:solidFill>
              </a:rPr>
              <a:t>Location</a:t>
            </a:r>
          </a:p>
        </p:txBody>
      </p:sp>
      <p:sp>
        <p:nvSpPr>
          <p:cNvPr id="17" name="Rectangle 16"/>
          <p:cNvSpPr/>
          <p:nvPr/>
        </p:nvSpPr>
        <p:spPr>
          <a:xfrm>
            <a:off x="462987" y="3053628"/>
            <a:ext cx="2997350" cy="3935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r>
              <a:rPr lang="en-US" sz="1600" dirty="0" smtClean="0">
                <a:solidFill>
                  <a:schemeClr val="bg2">
                    <a:alpha val="99000"/>
                  </a:schemeClr>
                </a:solidFill>
              </a:rPr>
              <a:t>Adding UI</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559" y="264948"/>
            <a:ext cx="2697079" cy="2697079"/>
          </a:xfrm>
          <a:prstGeom prst="rect">
            <a:avLst/>
          </a:prstGeom>
        </p:spPr>
      </p:pic>
    </p:spTree>
    <p:extLst>
      <p:ext uri="{BB962C8B-B14F-4D97-AF65-F5344CB8AC3E}">
        <p14:creationId xmlns:p14="http://schemas.microsoft.com/office/powerpoint/2010/main" val="179043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198" y="1767840"/>
            <a:ext cx="3130954" cy="775597"/>
          </a:xfrm>
        </p:spPr>
        <p:txBody>
          <a:bodyPr/>
          <a:lstStyle/>
          <a:p>
            <a:r>
              <a:rPr lang="en-US" dirty="0" smtClean="0">
                <a:solidFill>
                  <a:schemeClr val="tx1">
                    <a:alpha val="99000"/>
                  </a:schemeClr>
                </a:solidFill>
              </a:rPr>
              <a:t>Windows Phone 8 Sensors: Speech APIs</a:t>
            </a:r>
            <a:endParaRPr lang="en-US" dirty="0">
              <a:solidFill>
                <a:schemeClr val="tx1">
                  <a:alpha val="99000"/>
                </a:schemeClr>
              </a:solidFill>
            </a:endParaRPr>
          </a:p>
        </p:txBody>
      </p:sp>
      <p:sp>
        <p:nvSpPr>
          <p:cNvPr id="6" name="Text Placeholder 5"/>
          <p:cNvSpPr>
            <a:spLocks noGrp="1"/>
          </p:cNvSpPr>
          <p:nvPr>
            <p:ph type="body" sz="quarter" idx="22"/>
          </p:nvPr>
        </p:nvSpPr>
        <p:spPr>
          <a:xfrm>
            <a:off x="457199" y="400123"/>
            <a:ext cx="2236788" cy="207942"/>
          </a:xfrm>
        </p:spPr>
        <p:txBody>
          <a:bodyPr/>
          <a:lstStyle/>
          <a:p>
            <a:r>
              <a:rPr lang="en-US" dirty="0" smtClean="0">
                <a:solidFill>
                  <a:schemeClr val="tx1">
                    <a:alpha val="99000"/>
                  </a:schemeClr>
                </a:solidFill>
              </a:rPr>
              <a:t>5</a:t>
            </a:r>
            <a:endParaRPr lang="en-US" dirty="0">
              <a:solidFill>
                <a:schemeClr val="tx1">
                  <a:alpha val="99000"/>
                </a:schemeClr>
              </a:solidFill>
            </a:endParaRPr>
          </a:p>
        </p:txBody>
      </p:sp>
      <p:sp>
        <p:nvSpPr>
          <p:cNvPr id="12" name="Rectangle 11"/>
          <p:cNvSpPr/>
          <p:nvPr/>
        </p:nvSpPr>
        <p:spPr>
          <a:xfrm>
            <a:off x="7952586" y="0"/>
            <a:ext cx="1191414" cy="119141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45720" bIns="91440" rtlCol="0" anchor="t" anchorCtr="0"/>
          <a:lstStyle/>
          <a:p>
            <a:endParaRPr lang="en-US" sz="1400" dirty="0" smtClean="0">
              <a:solidFill>
                <a:schemeClr val="tx1">
                  <a:alpha val="99000"/>
                </a:schemeClr>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211" y="202884"/>
            <a:ext cx="2340553" cy="2340553"/>
          </a:xfrm>
          <a:prstGeom prst="rect">
            <a:avLst/>
          </a:prstGeom>
        </p:spPr>
      </p:pic>
    </p:spTree>
    <p:extLst>
      <p:ext uri="{BB962C8B-B14F-4D97-AF65-F5344CB8AC3E}">
        <p14:creationId xmlns:p14="http://schemas.microsoft.com/office/powerpoint/2010/main" val="297678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198" y="1767840"/>
            <a:ext cx="3037116" cy="1163395"/>
          </a:xfrm>
        </p:spPr>
        <p:txBody>
          <a:bodyPr/>
          <a:lstStyle/>
          <a:p>
            <a:r>
              <a:rPr lang="en-US" dirty="0" smtClean="0">
                <a:solidFill>
                  <a:schemeClr val="tx1">
                    <a:alpha val="99000"/>
                  </a:schemeClr>
                </a:solidFill>
              </a:rPr>
              <a:t>Windows Phone 8 Sensors</a:t>
            </a:r>
            <a:r>
              <a:rPr lang="en-US" dirty="0">
                <a:solidFill>
                  <a:schemeClr val="tx1">
                    <a:alpha val="99000"/>
                  </a:schemeClr>
                </a:solidFill>
              </a:rPr>
              <a:t>: Speech APIs</a:t>
            </a:r>
          </a:p>
        </p:txBody>
      </p:sp>
      <p:pic>
        <p:nvPicPr>
          <p:cNvPr id="16" name="Picture Placeholder 15"/>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l="24735" r="24735"/>
          <a:stretch>
            <a:fillRect/>
          </a:stretch>
        </p:blipFill>
        <p:spPr/>
      </p:pic>
      <p:sp>
        <p:nvSpPr>
          <p:cNvPr id="11" name="Text Placeholder 10"/>
          <p:cNvSpPr>
            <a:spLocks noGrp="1"/>
          </p:cNvSpPr>
          <p:nvPr>
            <p:ph type="body" sz="quarter" idx="22"/>
          </p:nvPr>
        </p:nvSpPr>
        <p:spPr>
          <a:xfrm>
            <a:off x="457199" y="400123"/>
            <a:ext cx="2236788" cy="207942"/>
          </a:xfrm>
        </p:spPr>
        <p:txBody>
          <a:bodyPr/>
          <a:lstStyle/>
          <a:p>
            <a:r>
              <a:rPr lang="en-US" dirty="0" smtClean="0">
                <a:solidFill>
                  <a:schemeClr val="tx1">
                    <a:alpha val="99000"/>
                  </a:schemeClr>
                </a:solidFill>
              </a:rPr>
              <a:t>6</a:t>
            </a:r>
            <a:endParaRPr lang="en-US" dirty="0">
              <a:solidFill>
                <a:schemeClr val="tx1">
                  <a:alpha val="99000"/>
                </a:schemeClr>
              </a:solidFill>
            </a:endParaRPr>
          </a:p>
        </p:txBody>
      </p:sp>
      <p:sp>
        <p:nvSpPr>
          <p:cNvPr id="14" name="Rectangle 13"/>
          <p:cNvSpPr/>
          <p:nvPr/>
        </p:nvSpPr>
        <p:spPr>
          <a:xfrm>
            <a:off x="462987" y="2604315"/>
            <a:ext cx="2997350" cy="3935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r>
              <a:rPr lang="en-US" sz="1600" dirty="0" smtClean="0">
                <a:solidFill>
                  <a:schemeClr val="bg2">
                    <a:alpha val="99000"/>
                  </a:schemeClr>
                </a:solidFill>
              </a:rPr>
              <a:t>15 supported languages</a:t>
            </a:r>
            <a:endParaRPr lang="en-US" sz="1200" dirty="0" smtClean="0">
              <a:solidFill>
                <a:schemeClr val="bg2">
                  <a:alpha val="99000"/>
                </a:schemeClr>
              </a:solidFill>
            </a:endParaRPr>
          </a:p>
        </p:txBody>
      </p:sp>
      <p:sp>
        <p:nvSpPr>
          <p:cNvPr id="15" name="Rectangle 14"/>
          <p:cNvSpPr/>
          <p:nvPr/>
        </p:nvSpPr>
        <p:spPr>
          <a:xfrm>
            <a:off x="462987" y="3053628"/>
            <a:ext cx="2997350" cy="3935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r>
              <a:rPr lang="en-US" sz="1600" dirty="0" smtClean="0">
                <a:solidFill>
                  <a:schemeClr val="bg2">
                    <a:alpha val="99000"/>
                  </a:schemeClr>
                </a:solidFill>
              </a:rPr>
              <a:t>Multiple voices per language</a:t>
            </a:r>
          </a:p>
        </p:txBody>
      </p:sp>
      <p:sp>
        <p:nvSpPr>
          <p:cNvPr id="17" name="Rectangle 16"/>
          <p:cNvSpPr/>
          <p:nvPr/>
        </p:nvSpPr>
        <p:spPr>
          <a:xfrm>
            <a:off x="5246914" y="0"/>
            <a:ext cx="3897086" cy="514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0056" y="308066"/>
            <a:ext cx="2499822" cy="4514305"/>
          </a:xfrm>
          <a:prstGeom prst="rect">
            <a:avLst/>
          </a:prstGeom>
        </p:spPr>
      </p:pic>
      <p:sp>
        <p:nvSpPr>
          <p:cNvPr id="12" name="Rectangle 11"/>
          <p:cNvSpPr/>
          <p:nvPr/>
        </p:nvSpPr>
        <p:spPr>
          <a:xfrm>
            <a:off x="7952586" y="0"/>
            <a:ext cx="1191414" cy="119141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45720" bIns="91440" rtlCol="0" anchor="t" anchorCtr="0"/>
          <a:lstStyle/>
          <a:p>
            <a:endParaRPr lang="en-US" sz="1400" dirty="0" smtClean="0">
              <a:solidFill>
                <a:schemeClr val="tx1">
                  <a:alpha val="99000"/>
                </a:schemeClr>
              </a:solidFill>
            </a:endParaRPr>
          </a:p>
        </p:txBody>
      </p:sp>
      <p:sp>
        <p:nvSpPr>
          <p:cNvPr id="13" name="Rounded Rectangle 29"/>
          <p:cNvSpPr/>
          <p:nvPr/>
        </p:nvSpPr>
        <p:spPr bwMode="black">
          <a:xfrm>
            <a:off x="8418655" y="308067"/>
            <a:ext cx="282426" cy="575279"/>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9977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199" y="1767840"/>
            <a:ext cx="3000376" cy="1163395"/>
          </a:xfrm>
        </p:spPr>
        <p:txBody>
          <a:bodyPr/>
          <a:lstStyle/>
          <a:p>
            <a:r>
              <a:rPr lang="en-US" dirty="0" smtClean="0">
                <a:solidFill>
                  <a:schemeClr val="tx1">
                    <a:alpha val="99000"/>
                  </a:schemeClr>
                </a:solidFill>
              </a:rPr>
              <a:t>Windows Phone 8 Sensors: Speech APIs</a:t>
            </a:r>
            <a:endParaRPr lang="en-US" dirty="0">
              <a:solidFill>
                <a:schemeClr val="tx1">
                  <a:alpha val="99000"/>
                </a:schemeClr>
              </a:solidFill>
            </a:endParaRPr>
          </a:p>
        </p:txBody>
      </p:sp>
      <p:sp>
        <p:nvSpPr>
          <p:cNvPr id="8" name="Text Placeholder 7"/>
          <p:cNvSpPr>
            <a:spLocks noGrp="1"/>
          </p:cNvSpPr>
          <p:nvPr>
            <p:ph type="body" sz="quarter" idx="22"/>
          </p:nvPr>
        </p:nvSpPr>
        <p:spPr>
          <a:xfrm>
            <a:off x="457199" y="400123"/>
            <a:ext cx="2236788" cy="207942"/>
          </a:xfrm>
        </p:spPr>
        <p:txBody>
          <a:bodyPr/>
          <a:lstStyle/>
          <a:p>
            <a:r>
              <a:rPr lang="en-US" dirty="0" smtClean="0">
                <a:solidFill>
                  <a:schemeClr val="tx1">
                    <a:alpha val="99000"/>
                  </a:schemeClr>
                </a:solidFill>
              </a:rPr>
              <a:t>7</a:t>
            </a:r>
            <a:endParaRPr lang="en-US" dirty="0">
              <a:solidFill>
                <a:schemeClr val="tx1">
                  <a:alpha val="99000"/>
                </a:schemeClr>
              </a:solidFill>
            </a:endParaRPr>
          </a:p>
        </p:txBody>
      </p:sp>
      <p:sp>
        <p:nvSpPr>
          <p:cNvPr id="13" name="Rectangle 12"/>
          <p:cNvSpPr/>
          <p:nvPr/>
        </p:nvSpPr>
        <p:spPr>
          <a:xfrm>
            <a:off x="462987" y="2604315"/>
            <a:ext cx="2997350" cy="3935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r>
              <a:rPr lang="en-US" sz="1600" dirty="0" smtClean="0">
                <a:solidFill>
                  <a:schemeClr val="bg2">
                    <a:alpha val="99000"/>
                  </a:schemeClr>
                </a:solidFill>
              </a:rPr>
              <a:t>Speech Synthesis </a:t>
            </a:r>
            <a:r>
              <a:rPr lang="en-US" sz="1200" dirty="0" smtClean="0">
                <a:solidFill>
                  <a:schemeClr val="bg2">
                    <a:alpha val="99000"/>
                  </a:schemeClr>
                </a:solidFill>
              </a:rPr>
              <a:t>(Text to Speech)</a:t>
            </a:r>
          </a:p>
        </p:txBody>
      </p:sp>
      <p:sp>
        <p:nvSpPr>
          <p:cNvPr id="14" name="Rectangle 13"/>
          <p:cNvSpPr/>
          <p:nvPr/>
        </p:nvSpPr>
        <p:spPr>
          <a:xfrm>
            <a:off x="462987" y="3053628"/>
            <a:ext cx="2997350" cy="3935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r>
              <a:rPr lang="en-US" sz="1600" dirty="0" smtClean="0">
                <a:solidFill>
                  <a:schemeClr val="bg2">
                    <a:alpha val="99000"/>
                  </a:schemeClr>
                </a:solidFill>
              </a:rPr>
              <a:t>Speech to text</a:t>
            </a:r>
          </a:p>
        </p:txBody>
      </p:sp>
      <p:sp>
        <p:nvSpPr>
          <p:cNvPr id="15" name="Rectangle 14"/>
          <p:cNvSpPr/>
          <p:nvPr/>
        </p:nvSpPr>
        <p:spPr>
          <a:xfrm>
            <a:off x="462987" y="3523369"/>
            <a:ext cx="2997350" cy="3935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r>
              <a:rPr lang="en-US" sz="1600" dirty="0" smtClean="0">
                <a:solidFill>
                  <a:schemeClr val="bg2">
                    <a:alpha val="99000"/>
                  </a:schemeClr>
                </a:solidFill>
              </a:rPr>
              <a:t>Voice Commands</a:t>
            </a:r>
          </a:p>
        </p:txBody>
      </p:sp>
      <p:sp>
        <p:nvSpPr>
          <p:cNvPr id="11" name="Rectangle 10"/>
          <p:cNvSpPr/>
          <p:nvPr/>
        </p:nvSpPr>
        <p:spPr>
          <a:xfrm>
            <a:off x="7952586" y="0"/>
            <a:ext cx="1191414" cy="119141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45720" bIns="91440" rtlCol="0" anchor="t" anchorCtr="0"/>
          <a:lstStyle/>
          <a:p>
            <a:endParaRPr lang="en-US" sz="1400" dirty="0" smtClean="0">
              <a:solidFill>
                <a:schemeClr val="tx1">
                  <a:alpha val="99000"/>
                </a:schemeClr>
              </a:solidFill>
            </a:endParaRPr>
          </a:p>
        </p:txBody>
      </p:sp>
    </p:spTree>
    <p:extLst>
      <p:ext uri="{BB962C8B-B14F-4D97-AF65-F5344CB8AC3E}">
        <p14:creationId xmlns:p14="http://schemas.microsoft.com/office/powerpoint/2010/main" val="198671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199" y="1767840"/>
            <a:ext cx="2242186" cy="748346"/>
          </a:xfrm>
        </p:spPr>
        <p:txBody>
          <a:bodyPr/>
          <a:lstStyle/>
          <a:p>
            <a:r>
              <a:rPr lang="en-GB" smtClean="0">
                <a:solidFill>
                  <a:schemeClr val="tx1">
                    <a:alpha val="99000"/>
                  </a:schemeClr>
                </a:solidFill>
              </a:rPr>
              <a:t>Speech Synthesis</a:t>
            </a:r>
            <a:endParaRPr lang="en-GB" dirty="0">
              <a:solidFill>
                <a:schemeClr val="tx1">
                  <a:alpha val="99000"/>
                </a:schemeClr>
              </a:solidFill>
            </a:endParaRPr>
          </a:p>
        </p:txBody>
      </p:sp>
      <p:sp>
        <p:nvSpPr>
          <p:cNvPr id="4" name="Slide Number Placeholder 3"/>
          <p:cNvSpPr>
            <a:spLocks noGrp="1"/>
          </p:cNvSpPr>
          <p:nvPr>
            <p:ph type="sldNum" sz="quarter" idx="4294967295"/>
          </p:nvPr>
        </p:nvSpPr>
        <p:spPr>
          <a:xfrm>
            <a:off x="457200" y="4760804"/>
            <a:ext cx="228926" cy="138504"/>
          </a:xfrm>
          <a:prstGeom prst="rect">
            <a:avLst/>
          </a:prstGeom>
        </p:spPr>
        <p:txBody>
          <a:bodyPr/>
          <a:lstStyle/>
          <a:p>
            <a:fld id="{A058FB3F-E98E-4320-9AC6-4B74201C9C02}" type="slidenum">
              <a:rPr lang="en-GB" smtClean="0">
                <a:solidFill>
                  <a:schemeClr val="tx1">
                    <a:alpha val="99000"/>
                  </a:schemeClr>
                </a:solidFill>
              </a:rPr>
              <a:pPr/>
              <a:t>34</a:t>
            </a:fld>
            <a:endParaRPr lang="en-GB" dirty="0">
              <a:solidFill>
                <a:schemeClr val="tx1">
                  <a:alpha val="99000"/>
                </a:schemeClr>
              </a:solidFill>
            </a:endParaRPr>
          </a:p>
        </p:txBody>
      </p:sp>
      <p:sp>
        <p:nvSpPr>
          <p:cNvPr id="9" name="Text Placeholder 8"/>
          <p:cNvSpPr>
            <a:spLocks noGrp="1"/>
          </p:cNvSpPr>
          <p:nvPr>
            <p:ph type="body" sz="quarter" idx="22"/>
          </p:nvPr>
        </p:nvSpPr>
        <p:spPr>
          <a:xfrm>
            <a:off x="457199" y="400123"/>
            <a:ext cx="2236788" cy="207942"/>
          </a:xfrm>
        </p:spPr>
        <p:txBody>
          <a:bodyPr/>
          <a:lstStyle/>
          <a:p>
            <a:r>
              <a:rPr lang="en-US" dirty="0" smtClean="0">
                <a:solidFill>
                  <a:schemeClr val="tx1">
                    <a:alpha val="99000"/>
                  </a:schemeClr>
                </a:solidFill>
              </a:rPr>
              <a:t>8</a:t>
            </a:r>
            <a:endParaRPr lang="en-US" dirty="0">
              <a:solidFill>
                <a:schemeClr val="tx1">
                  <a:alpha val="99000"/>
                </a:schemeClr>
              </a:solidFill>
            </a:endParaRPr>
          </a:p>
        </p:txBody>
      </p:sp>
      <p:sp>
        <p:nvSpPr>
          <p:cNvPr id="11" name="Rectangle 10"/>
          <p:cNvSpPr/>
          <p:nvPr/>
        </p:nvSpPr>
        <p:spPr>
          <a:xfrm>
            <a:off x="7952586" y="0"/>
            <a:ext cx="1191414" cy="1191414"/>
          </a:xfrm>
          <a:prstGeom prst="rect">
            <a:avLst/>
          </a:prstGeom>
          <a:solidFill>
            <a:srgbClr val="FFB9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45720" bIns="91440" rtlCol="0" anchor="t" anchorCtr="0"/>
          <a:lstStyle/>
          <a:p>
            <a:endParaRPr lang="en-US" sz="1400" dirty="0" smtClean="0">
              <a:solidFill>
                <a:schemeClr val="tx1">
                  <a:alpha val="99000"/>
                </a:schemeClr>
              </a:solidFill>
            </a:endParaRPr>
          </a:p>
        </p:txBody>
      </p:sp>
    </p:spTree>
    <p:extLst>
      <p:ext uri="{BB962C8B-B14F-4D97-AF65-F5344CB8AC3E}">
        <p14:creationId xmlns:p14="http://schemas.microsoft.com/office/powerpoint/2010/main" val="290531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60548"/>
          </a:xfrm>
        </p:spPr>
        <p:txBody>
          <a:bodyPr/>
          <a:lstStyle/>
          <a:p>
            <a:r>
              <a:rPr lang="en-GB" dirty="0" smtClean="0"/>
              <a:t>Simple Speech</a:t>
            </a:r>
            <a:endParaRPr lang="en-GB" dirty="0"/>
          </a:p>
        </p:txBody>
      </p:sp>
      <p:sp>
        <p:nvSpPr>
          <p:cNvPr id="7" name="Rectangle 4"/>
          <p:cNvSpPr>
            <a:spLocks noChangeArrowheads="1"/>
          </p:cNvSpPr>
          <p:nvPr/>
        </p:nvSpPr>
        <p:spPr bwMode="invGray">
          <a:xfrm>
            <a:off x="287368" y="691878"/>
            <a:ext cx="8105775" cy="1570884"/>
          </a:xfrm>
          <a:prstGeom prst="rect">
            <a:avLst/>
          </a:prstGeom>
          <a:solidFill>
            <a:schemeClr val="bg1">
              <a:alpha val="79999"/>
            </a:schemeClr>
          </a:solidFill>
          <a:ln w="12700" algn="ctr">
            <a:noFill/>
            <a:miter lim="800000"/>
            <a:headEnd/>
            <a:tailEnd/>
          </a:ln>
        </p:spPr>
        <p:txBody>
          <a:bodyPr wrap="none" lIns="182871" tIns="182871" rIns="182871" bIns="45718"/>
          <a:lstStyle/>
          <a:p>
            <a:r>
              <a:rPr lang="en-GB" sz="1400" dirty="0" err="1">
                <a:solidFill>
                  <a:srgbClr val="0000FF"/>
                </a:solidFill>
                <a:highlight>
                  <a:srgbClr val="FFFFFF"/>
                </a:highlight>
                <a:latin typeface="Consolas"/>
              </a:rPr>
              <a:t>async</a:t>
            </a:r>
            <a:r>
              <a:rPr lang="en-GB" sz="1400" dirty="0">
                <a:solidFill>
                  <a:srgbClr val="000000"/>
                </a:solidFill>
                <a:highlight>
                  <a:srgbClr val="FFFFFF"/>
                </a:highlight>
                <a:latin typeface="Consolas"/>
              </a:rPr>
              <a:t> </a:t>
            </a:r>
            <a:r>
              <a:rPr lang="en-GB" sz="1400" dirty="0">
                <a:solidFill>
                  <a:srgbClr val="0000FF"/>
                </a:solidFill>
                <a:highlight>
                  <a:srgbClr val="FFFFFF"/>
                </a:highlight>
                <a:latin typeface="Consolas"/>
              </a:rPr>
              <a:t>void</a:t>
            </a:r>
            <a:r>
              <a:rPr lang="en-GB" sz="1400" dirty="0">
                <a:solidFill>
                  <a:srgbClr val="000000"/>
                </a:solidFill>
                <a:highlight>
                  <a:srgbClr val="FFFFFF"/>
                </a:highlight>
                <a:latin typeface="Consolas"/>
              </a:rPr>
              <a:t> </a:t>
            </a:r>
            <a:r>
              <a:rPr lang="en-GB" sz="1400" dirty="0" err="1">
                <a:solidFill>
                  <a:srgbClr val="000000"/>
                </a:solidFill>
                <a:highlight>
                  <a:srgbClr val="FFFFFF"/>
                </a:highlight>
                <a:latin typeface="Consolas"/>
              </a:rPr>
              <a:t>CheeseLiker</a:t>
            </a:r>
            <a:r>
              <a:rPr lang="en-GB" sz="1400" dirty="0">
                <a:solidFill>
                  <a:srgbClr val="000000"/>
                </a:solidFill>
                <a:highlight>
                  <a:srgbClr val="FFFFFF"/>
                </a:highlight>
                <a:latin typeface="Consolas"/>
              </a:rPr>
              <a:t>()</a:t>
            </a:r>
          </a:p>
          <a:p>
            <a:r>
              <a:rPr lang="en-GB" sz="1400" dirty="0">
                <a:solidFill>
                  <a:srgbClr val="000000"/>
                </a:solidFill>
                <a:highlight>
                  <a:srgbClr val="FFFFFF"/>
                </a:highlight>
                <a:latin typeface="Consolas"/>
              </a:rPr>
              <a:t>{</a:t>
            </a:r>
          </a:p>
          <a:p>
            <a:r>
              <a:rPr lang="en-GB" sz="1400" dirty="0">
                <a:solidFill>
                  <a:srgbClr val="000000"/>
                </a:solidFill>
                <a:highlight>
                  <a:srgbClr val="FFFFFF"/>
                </a:highlight>
                <a:latin typeface="Consolas"/>
              </a:rPr>
              <a:t>    </a:t>
            </a:r>
            <a:r>
              <a:rPr lang="en-GB" sz="1400" dirty="0" err="1">
                <a:solidFill>
                  <a:srgbClr val="2B91AF"/>
                </a:solidFill>
                <a:highlight>
                  <a:srgbClr val="FFFFFF"/>
                </a:highlight>
                <a:latin typeface="Consolas"/>
              </a:rPr>
              <a:t>SpeechSynthesizer</a:t>
            </a:r>
            <a:r>
              <a:rPr lang="en-GB" sz="1400" dirty="0">
                <a:solidFill>
                  <a:srgbClr val="000000"/>
                </a:solidFill>
                <a:highlight>
                  <a:srgbClr val="FFFFFF"/>
                </a:highlight>
                <a:latin typeface="Consolas"/>
              </a:rPr>
              <a:t> synth = </a:t>
            </a:r>
            <a:r>
              <a:rPr lang="en-GB" sz="1400" dirty="0">
                <a:solidFill>
                  <a:srgbClr val="0000FF"/>
                </a:solidFill>
                <a:highlight>
                  <a:srgbClr val="FFFFFF"/>
                </a:highlight>
                <a:latin typeface="Consolas"/>
              </a:rPr>
              <a:t>new</a:t>
            </a:r>
            <a:r>
              <a:rPr lang="en-GB" sz="1400" dirty="0">
                <a:solidFill>
                  <a:srgbClr val="000000"/>
                </a:solidFill>
                <a:highlight>
                  <a:srgbClr val="FFFFFF"/>
                </a:highlight>
                <a:latin typeface="Consolas"/>
              </a:rPr>
              <a:t> </a:t>
            </a:r>
            <a:r>
              <a:rPr lang="en-GB" sz="1400" dirty="0" err="1">
                <a:solidFill>
                  <a:srgbClr val="2B91AF"/>
                </a:solidFill>
                <a:highlight>
                  <a:srgbClr val="FFFFFF"/>
                </a:highlight>
                <a:latin typeface="Consolas"/>
              </a:rPr>
              <a:t>SpeechSynthesizer</a:t>
            </a:r>
            <a:r>
              <a:rPr lang="en-GB" sz="1400" dirty="0">
                <a:solidFill>
                  <a:srgbClr val="000000"/>
                </a:solidFill>
                <a:highlight>
                  <a:srgbClr val="FFFFFF"/>
                </a:highlight>
                <a:latin typeface="Consolas"/>
              </a:rPr>
              <a:t>();</a:t>
            </a:r>
          </a:p>
          <a:p>
            <a:endParaRPr lang="en-GB" sz="1400" dirty="0">
              <a:solidFill>
                <a:srgbClr val="000000"/>
              </a:solidFill>
              <a:highlight>
                <a:srgbClr val="FFFFFF"/>
              </a:highlight>
              <a:latin typeface="Consolas"/>
            </a:endParaRPr>
          </a:p>
          <a:p>
            <a:r>
              <a:rPr lang="en-GB" sz="1400" dirty="0">
                <a:solidFill>
                  <a:srgbClr val="000000"/>
                </a:solidFill>
                <a:highlight>
                  <a:srgbClr val="FFFFFF"/>
                </a:highlight>
                <a:latin typeface="Consolas"/>
              </a:rPr>
              <a:t>    </a:t>
            </a:r>
            <a:r>
              <a:rPr lang="en-GB" sz="1400" dirty="0">
                <a:solidFill>
                  <a:srgbClr val="0000FF"/>
                </a:solidFill>
                <a:highlight>
                  <a:srgbClr val="FFFFFF"/>
                </a:highlight>
                <a:latin typeface="Consolas"/>
              </a:rPr>
              <a:t>await</a:t>
            </a:r>
            <a:r>
              <a:rPr lang="en-GB" sz="1400" dirty="0">
                <a:solidFill>
                  <a:srgbClr val="000000"/>
                </a:solidFill>
                <a:highlight>
                  <a:srgbClr val="FFFFFF"/>
                </a:highlight>
                <a:latin typeface="Consolas"/>
              </a:rPr>
              <a:t> </a:t>
            </a:r>
            <a:r>
              <a:rPr lang="en-GB" sz="1400" dirty="0" err="1">
                <a:solidFill>
                  <a:srgbClr val="000000"/>
                </a:solidFill>
                <a:highlight>
                  <a:srgbClr val="FFFFFF"/>
                </a:highlight>
                <a:latin typeface="Consolas"/>
              </a:rPr>
              <a:t>synth.SpeakTextAsync</a:t>
            </a:r>
            <a:r>
              <a:rPr lang="en-GB" sz="1400" dirty="0" smtClean="0">
                <a:solidFill>
                  <a:srgbClr val="000000"/>
                </a:solidFill>
                <a:highlight>
                  <a:srgbClr val="FFFFFF"/>
                </a:highlight>
                <a:latin typeface="Consolas"/>
              </a:rPr>
              <a:t>(</a:t>
            </a:r>
            <a:r>
              <a:rPr lang="en-GB" sz="1400" dirty="0" smtClean="0">
                <a:solidFill>
                  <a:srgbClr val="A31515"/>
                </a:solidFill>
                <a:highlight>
                  <a:srgbClr val="FFFFFF"/>
                </a:highlight>
                <a:latin typeface="Consolas"/>
              </a:rPr>
              <a:t>"I like cheese."</a:t>
            </a:r>
            <a:r>
              <a:rPr lang="en-GB" sz="1400" dirty="0" smtClean="0">
                <a:solidFill>
                  <a:srgbClr val="000000"/>
                </a:solidFill>
                <a:highlight>
                  <a:srgbClr val="FFFFFF"/>
                </a:highlight>
                <a:latin typeface="Consolas"/>
              </a:rPr>
              <a:t>);</a:t>
            </a:r>
            <a:endParaRPr lang="en-GB" sz="1400" dirty="0">
              <a:solidFill>
                <a:srgbClr val="000000"/>
              </a:solidFill>
              <a:highlight>
                <a:srgbClr val="FFFFFF"/>
              </a:highlight>
              <a:latin typeface="Consolas"/>
            </a:endParaRPr>
          </a:p>
          <a:p>
            <a:r>
              <a:rPr lang="en-GB" sz="1400" dirty="0">
                <a:solidFill>
                  <a:srgbClr val="000000"/>
                </a:solidFill>
                <a:highlight>
                  <a:srgbClr val="FFFFFF"/>
                </a:highlight>
                <a:latin typeface="Consolas"/>
              </a:rPr>
              <a:t>}</a:t>
            </a:r>
          </a:p>
          <a:p>
            <a:endParaRPr lang="en-GB" sz="1400" dirty="0">
              <a:solidFill>
                <a:srgbClr val="000000"/>
              </a:solidFill>
              <a:highlight>
                <a:srgbClr val="FFFFFF"/>
              </a:highlight>
              <a:latin typeface="Consolas"/>
            </a:endParaRPr>
          </a:p>
        </p:txBody>
      </p:sp>
      <p:sp>
        <p:nvSpPr>
          <p:cNvPr id="5" name="Rectangle 4"/>
          <p:cNvSpPr/>
          <p:nvPr/>
        </p:nvSpPr>
        <p:spPr>
          <a:xfrm>
            <a:off x="457200" y="4420894"/>
            <a:ext cx="8229600" cy="163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
        <p:nvSpPr>
          <p:cNvPr id="6" name="Rectangle 5"/>
          <p:cNvSpPr/>
          <p:nvPr/>
        </p:nvSpPr>
        <p:spPr>
          <a:xfrm>
            <a:off x="472431" y="3727048"/>
            <a:ext cx="8214369" cy="6018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600" dirty="0">
                <a:solidFill>
                  <a:srgbClr val="505151">
                    <a:alpha val="99000"/>
                  </a:srgbClr>
                </a:solidFill>
              </a:rPr>
              <a:t>The </a:t>
            </a:r>
            <a:r>
              <a:rPr lang="en-GB" sz="1600" b="1" dirty="0" err="1" smtClean="0">
                <a:solidFill>
                  <a:srgbClr val="505151">
                    <a:alpha val="99000"/>
                  </a:srgbClr>
                </a:solidFill>
              </a:rPr>
              <a:t>SpeakTextAsync</a:t>
            </a:r>
            <a:r>
              <a:rPr lang="en-GB" sz="1600" dirty="0" smtClean="0">
                <a:solidFill>
                  <a:srgbClr val="505151">
                    <a:alpha val="99000"/>
                  </a:srgbClr>
                </a:solidFill>
              </a:rPr>
              <a:t> </a:t>
            </a:r>
            <a:r>
              <a:rPr lang="en-GB" sz="1600" dirty="0">
                <a:solidFill>
                  <a:srgbClr val="505151">
                    <a:alpha val="99000"/>
                  </a:srgbClr>
                </a:solidFill>
              </a:rPr>
              <a:t>method speaks the content of the string using the default voice</a:t>
            </a:r>
          </a:p>
        </p:txBody>
      </p:sp>
      <p:sp>
        <p:nvSpPr>
          <p:cNvPr id="8" name="Rectangle 7"/>
          <p:cNvSpPr/>
          <p:nvPr/>
        </p:nvSpPr>
        <p:spPr>
          <a:xfrm>
            <a:off x="472431" y="3034495"/>
            <a:ext cx="8214369" cy="6018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600" dirty="0">
                <a:solidFill>
                  <a:srgbClr val="505151">
                    <a:alpha val="99000"/>
                  </a:srgbClr>
                </a:solidFill>
              </a:rPr>
              <a:t>The </a:t>
            </a:r>
            <a:r>
              <a:rPr lang="en-GB" sz="1600" b="1" dirty="0" err="1">
                <a:solidFill>
                  <a:srgbClr val="505151">
                    <a:alpha val="99000"/>
                  </a:srgbClr>
                </a:solidFill>
              </a:rPr>
              <a:t>SpeechSynthesizer</a:t>
            </a:r>
            <a:r>
              <a:rPr lang="en-GB" sz="1600" dirty="0">
                <a:solidFill>
                  <a:srgbClr val="505151">
                    <a:alpha val="99000"/>
                  </a:srgbClr>
                </a:solidFill>
              </a:rPr>
              <a:t> class provides a simple way to produce speech</a:t>
            </a:r>
          </a:p>
        </p:txBody>
      </p:sp>
    </p:spTree>
    <p:extLst>
      <p:ext uri="{BB962C8B-B14F-4D97-AF65-F5344CB8AC3E}">
        <p14:creationId xmlns:p14="http://schemas.microsoft.com/office/powerpoint/2010/main" val="10114264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87798"/>
          </a:xfrm>
        </p:spPr>
        <p:txBody>
          <a:bodyPr/>
          <a:lstStyle/>
          <a:p>
            <a:r>
              <a:rPr lang="en-GB" dirty="0" smtClean="0"/>
              <a:t>Speech Synthesis And Language Support</a:t>
            </a:r>
            <a:endParaRPr lang="en-GB" dirty="0"/>
          </a:p>
        </p:txBody>
      </p:sp>
      <p:sp>
        <p:nvSpPr>
          <p:cNvPr id="11" name="Rectangle 10"/>
          <p:cNvSpPr/>
          <p:nvPr/>
        </p:nvSpPr>
        <p:spPr>
          <a:xfrm>
            <a:off x="385342" y="822510"/>
            <a:ext cx="7589520" cy="2123658"/>
          </a:xfrm>
          <a:prstGeom prst="rect">
            <a:avLst/>
          </a:prstGeom>
        </p:spPr>
        <p:txBody>
          <a:bodyPr wrap="square">
            <a:spAutoFit/>
          </a:bodyPr>
          <a:lstStyle/>
          <a:p>
            <a:r>
              <a:rPr lang="en-US" sz="1600" dirty="0" err="1">
                <a:solidFill>
                  <a:srgbClr val="0000FF"/>
                </a:solidFill>
                <a:highlight>
                  <a:srgbClr val="FFFFFF"/>
                </a:highlight>
                <a:latin typeface="Consolas" panose="020B0609020204030204" pitchFamily="49" charset="0"/>
              </a:rPr>
              <a:t>foreach</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VoiceInformation</a:t>
            </a:r>
            <a:r>
              <a:rPr lang="en-US" sz="1600" dirty="0">
                <a:solidFill>
                  <a:srgbClr val="000000"/>
                </a:solidFill>
                <a:highlight>
                  <a:srgbClr val="FFFFFF"/>
                </a:highlight>
                <a:latin typeface="Consolas" panose="020B0609020204030204" pitchFamily="49" charset="0"/>
              </a:rPr>
              <a:t> vi </a:t>
            </a:r>
            <a:r>
              <a:rPr lang="en-US" sz="1600" dirty="0">
                <a:solidFill>
                  <a:srgbClr val="0000FF"/>
                </a:solidFill>
                <a:highlight>
                  <a:srgbClr val="FFFFFF"/>
                </a:highlight>
                <a:latin typeface="Consolas" panose="020B0609020204030204" pitchFamily="49" charset="0"/>
              </a:rPr>
              <a:t>in</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InstalledVoices</a:t>
            </a:r>
            <a:r>
              <a:rPr lang="en-US" sz="1600" dirty="0" err="1">
                <a:solidFill>
                  <a:srgbClr val="000000"/>
                </a:solidFill>
                <a:highlight>
                  <a:srgbClr val="FFFFFF"/>
                </a:highlight>
                <a:latin typeface="Consolas" panose="020B0609020204030204" pitchFamily="49" charset="0"/>
              </a:rPr>
              <a:t>.All</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if</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vi.Language</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"de-DE"</a:t>
            </a:r>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_</a:t>
            </a:r>
            <a:r>
              <a:rPr lang="en-US" sz="1600" dirty="0" err="1" smtClean="0">
                <a:solidFill>
                  <a:srgbClr val="000000"/>
                </a:solidFill>
                <a:highlight>
                  <a:srgbClr val="FFFFFF"/>
                </a:highlight>
                <a:latin typeface="Consolas" panose="020B0609020204030204" pitchFamily="49" charset="0"/>
              </a:rPr>
              <a:t>speechSynth</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SpeechSynthesizer</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_</a:t>
            </a:r>
            <a:r>
              <a:rPr lang="en-US" sz="1600" dirty="0" err="1" smtClean="0">
                <a:solidFill>
                  <a:srgbClr val="000000"/>
                </a:solidFill>
                <a:highlight>
                  <a:srgbClr val="FFFFFF"/>
                </a:highlight>
                <a:latin typeface="Consolas" panose="020B0609020204030204" pitchFamily="49" charset="0"/>
              </a:rPr>
              <a:t>speechSynth.SetVoice</a:t>
            </a:r>
            <a:r>
              <a:rPr lang="en-US" sz="1600" dirty="0" smtClean="0">
                <a:solidFill>
                  <a:srgbClr val="000000"/>
                </a:solidFill>
                <a:highlight>
                  <a:srgbClr val="FFFFFF"/>
                </a:highlight>
                <a:latin typeface="Consolas" panose="020B0609020204030204" pitchFamily="49" charset="0"/>
              </a:rPr>
              <a:t>(vi</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a:t>
            </a:r>
            <a:endParaRPr lang="en-US" sz="1600" dirty="0"/>
          </a:p>
        </p:txBody>
      </p:sp>
      <p:sp>
        <p:nvSpPr>
          <p:cNvPr id="6" name="Rectangle 5"/>
          <p:cNvSpPr/>
          <p:nvPr/>
        </p:nvSpPr>
        <p:spPr>
          <a:xfrm>
            <a:off x="457200" y="4420894"/>
            <a:ext cx="8229600" cy="163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
        <p:nvSpPr>
          <p:cNvPr id="8" name="Rectangle 7"/>
          <p:cNvSpPr/>
          <p:nvPr/>
        </p:nvSpPr>
        <p:spPr>
          <a:xfrm>
            <a:off x="472431" y="3727048"/>
            <a:ext cx="8214369" cy="6018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600" dirty="0" smtClean="0">
                <a:solidFill>
                  <a:srgbClr val="505151">
                    <a:alpha val="99000"/>
                  </a:srgbClr>
                </a:solidFill>
              </a:rPr>
              <a:t>Set </a:t>
            </a:r>
            <a:r>
              <a:rPr lang="en-GB" sz="1600" dirty="0" err="1" smtClean="0">
                <a:solidFill>
                  <a:srgbClr val="505151">
                    <a:alpha val="99000"/>
                  </a:srgbClr>
                </a:solidFill>
              </a:rPr>
              <a:t>SpeechSynthesizer</a:t>
            </a:r>
            <a:r>
              <a:rPr lang="en-GB" sz="1600" dirty="0" smtClean="0">
                <a:solidFill>
                  <a:srgbClr val="505151">
                    <a:alpha val="99000"/>
                  </a:srgbClr>
                </a:solidFill>
              </a:rPr>
              <a:t> to different language</a:t>
            </a:r>
            <a:endParaRPr lang="en-GB" sz="1600" dirty="0">
              <a:solidFill>
                <a:srgbClr val="505151">
                  <a:alpha val="99000"/>
                </a:srgbClr>
              </a:solidFill>
            </a:endParaRPr>
          </a:p>
        </p:txBody>
      </p:sp>
    </p:spTree>
    <p:extLst>
      <p:ext uri="{BB962C8B-B14F-4D97-AF65-F5344CB8AC3E}">
        <p14:creationId xmlns:p14="http://schemas.microsoft.com/office/powerpoint/2010/main" val="17440615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199" y="1767840"/>
            <a:ext cx="2242186" cy="775597"/>
          </a:xfrm>
        </p:spPr>
        <p:txBody>
          <a:bodyPr/>
          <a:lstStyle/>
          <a:p>
            <a:r>
              <a:rPr lang="en-GB" smtClean="0">
                <a:solidFill>
                  <a:schemeClr val="tx1">
                    <a:alpha val="99000"/>
                  </a:schemeClr>
                </a:solidFill>
              </a:rPr>
              <a:t>Simple Speech Input</a:t>
            </a:r>
            <a:endParaRPr lang="en-GB" dirty="0">
              <a:solidFill>
                <a:schemeClr val="tx1">
                  <a:alpha val="99000"/>
                </a:schemeClr>
              </a:solidFill>
            </a:endParaRPr>
          </a:p>
        </p:txBody>
      </p:sp>
      <p:sp>
        <p:nvSpPr>
          <p:cNvPr id="3" name="Text Placeholder 2"/>
          <p:cNvSpPr>
            <a:spLocks noGrp="1"/>
          </p:cNvSpPr>
          <p:nvPr>
            <p:ph type="body" sz="quarter" idx="22"/>
          </p:nvPr>
        </p:nvSpPr>
        <p:spPr>
          <a:xfrm>
            <a:off x="457199" y="400123"/>
            <a:ext cx="2236788" cy="207942"/>
          </a:xfrm>
        </p:spPr>
        <p:txBody>
          <a:bodyPr/>
          <a:lstStyle/>
          <a:p>
            <a:r>
              <a:rPr lang="en-US" dirty="0" smtClean="0">
                <a:solidFill>
                  <a:schemeClr val="tx1">
                    <a:alpha val="99000"/>
                  </a:schemeClr>
                </a:solidFill>
              </a:rPr>
              <a:t>9</a:t>
            </a:r>
            <a:endParaRPr lang="en-US" dirty="0">
              <a:solidFill>
                <a:schemeClr val="tx1">
                  <a:alpha val="99000"/>
                </a:schemeClr>
              </a:solidFill>
            </a:endParaRPr>
          </a:p>
        </p:txBody>
      </p:sp>
    </p:spTree>
    <p:extLst>
      <p:ext uri="{BB962C8B-B14F-4D97-AF65-F5344CB8AC3E}">
        <p14:creationId xmlns:p14="http://schemas.microsoft.com/office/powerpoint/2010/main" val="3499934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60548"/>
          </a:xfrm>
        </p:spPr>
        <p:txBody>
          <a:bodyPr/>
          <a:lstStyle/>
          <a:p>
            <a:r>
              <a:rPr lang="en-GB" dirty="0" smtClean="0"/>
              <a:t>Recognizing Free Speech</a:t>
            </a:r>
            <a:endParaRPr lang="en-GB" dirty="0"/>
          </a:p>
        </p:txBody>
      </p:sp>
      <p:sp>
        <p:nvSpPr>
          <p:cNvPr id="5" name="Rectangle 4"/>
          <p:cNvSpPr/>
          <p:nvPr/>
        </p:nvSpPr>
        <p:spPr>
          <a:xfrm>
            <a:off x="6438282" y="1233851"/>
            <a:ext cx="2248519" cy="3364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6" name="Rectangle 5"/>
          <p:cNvSpPr/>
          <p:nvPr/>
        </p:nvSpPr>
        <p:spPr>
          <a:xfrm>
            <a:off x="7489826" y="1233851"/>
            <a:ext cx="1196975" cy="1196975"/>
          </a:xfrm>
          <a:prstGeom prst="rect">
            <a:avLst/>
          </a:prstGeom>
          <a:solidFill>
            <a:srgbClr val="BAD80A">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7" name="Rectangle 6"/>
          <p:cNvSpPr/>
          <p:nvPr/>
        </p:nvSpPr>
        <p:spPr>
          <a:xfrm>
            <a:off x="457201" y="1233851"/>
            <a:ext cx="5865222" cy="33641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endParaRPr lang="en-US" sz="1600" dirty="0" err="1" smtClean="0">
              <a:solidFill>
                <a:schemeClr val="tx2">
                  <a:alpha val="99000"/>
                </a:schemeClr>
              </a:solidFill>
            </a:endParaRPr>
          </a:p>
        </p:txBody>
      </p:sp>
      <p:sp>
        <p:nvSpPr>
          <p:cNvPr id="10" name="Rectangle 9"/>
          <p:cNvSpPr/>
          <p:nvPr/>
        </p:nvSpPr>
        <p:spPr>
          <a:xfrm>
            <a:off x="672653" y="2222306"/>
            <a:ext cx="5434318" cy="6400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marL="0" lvl="1"/>
            <a:r>
              <a:rPr lang="en-GB" sz="1600" dirty="0">
                <a:solidFill>
                  <a:schemeClr val="tx2">
                    <a:alpha val="99000"/>
                  </a:schemeClr>
                </a:solidFill>
              </a:rPr>
              <a:t>The standard “Listening” interface is displayed over </a:t>
            </a:r>
            <a:r>
              <a:rPr lang="en-GB" sz="1600" dirty="0" smtClean="0">
                <a:solidFill>
                  <a:schemeClr val="tx2">
                    <a:alpha val="99000"/>
                  </a:schemeClr>
                </a:solidFill>
              </a:rPr>
              <a:t/>
            </a:r>
            <a:br>
              <a:rPr lang="en-GB" sz="1600" dirty="0" smtClean="0">
                <a:solidFill>
                  <a:schemeClr val="tx2">
                    <a:alpha val="99000"/>
                  </a:schemeClr>
                </a:solidFill>
              </a:rPr>
            </a:br>
            <a:r>
              <a:rPr lang="en-GB" sz="1600" dirty="0" smtClean="0">
                <a:solidFill>
                  <a:schemeClr val="tx2">
                    <a:alpha val="99000"/>
                  </a:schemeClr>
                </a:solidFill>
              </a:rPr>
              <a:t>your </a:t>
            </a:r>
            <a:r>
              <a:rPr lang="en-GB" sz="1600" dirty="0">
                <a:solidFill>
                  <a:schemeClr val="tx2">
                    <a:alpha val="99000"/>
                  </a:schemeClr>
                </a:solidFill>
              </a:rPr>
              <a:t>application</a:t>
            </a:r>
          </a:p>
        </p:txBody>
      </p:sp>
      <p:sp>
        <p:nvSpPr>
          <p:cNvPr id="12" name="Rectangle 11"/>
          <p:cNvSpPr/>
          <p:nvPr/>
        </p:nvSpPr>
        <p:spPr>
          <a:xfrm>
            <a:off x="672653" y="1433612"/>
            <a:ext cx="5434318" cy="6400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marL="0" lvl="1"/>
            <a:r>
              <a:rPr lang="en-GB" sz="1600" dirty="0">
                <a:solidFill>
                  <a:schemeClr val="tx2">
                    <a:alpha val="99000"/>
                  </a:schemeClr>
                </a:solidFill>
              </a:rPr>
              <a:t>A Windows Phone application can recognise words and phrases and pass them to your program</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26" t="1194"/>
          <a:stretch/>
        </p:blipFill>
        <p:spPr bwMode="auto">
          <a:xfrm>
            <a:off x="6768052" y="1468836"/>
            <a:ext cx="1619722" cy="2917173"/>
          </a:xfrm>
          <a:prstGeom prst="roundRect">
            <a:avLst>
              <a:gd name="adj" fmla="val 4705"/>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6254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60548"/>
          </a:xfrm>
        </p:spPr>
        <p:txBody>
          <a:bodyPr/>
          <a:lstStyle/>
          <a:p>
            <a:r>
              <a:rPr lang="en-GB" dirty="0" smtClean="0"/>
              <a:t>Simple Speech Recognition</a:t>
            </a:r>
            <a:endParaRPr lang="en-GB" dirty="0"/>
          </a:p>
        </p:txBody>
      </p:sp>
      <p:sp>
        <p:nvSpPr>
          <p:cNvPr id="7" name="Rectangle 4"/>
          <p:cNvSpPr>
            <a:spLocks noChangeArrowheads="1"/>
          </p:cNvSpPr>
          <p:nvPr/>
        </p:nvSpPr>
        <p:spPr bwMode="invGray">
          <a:xfrm>
            <a:off x="287368" y="702764"/>
            <a:ext cx="8105775" cy="2771531"/>
          </a:xfrm>
          <a:prstGeom prst="rect">
            <a:avLst/>
          </a:prstGeom>
          <a:solidFill>
            <a:schemeClr val="bg1">
              <a:alpha val="79999"/>
            </a:schemeClr>
          </a:solidFill>
          <a:ln w="12700" algn="ctr">
            <a:noFill/>
            <a:miter lim="800000"/>
            <a:headEnd/>
            <a:tailEnd/>
          </a:ln>
        </p:spPr>
        <p:txBody>
          <a:bodyPr wrap="none" lIns="182871" tIns="182871" rIns="182871" bIns="45718"/>
          <a:lstStyle/>
          <a:p>
            <a:r>
              <a:rPr lang="en-GB" sz="1200" dirty="0" err="1">
                <a:solidFill>
                  <a:srgbClr val="2B91AF"/>
                </a:solidFill>
                <a:highlight>
                  <a:srgbClr val="FFFFFF"/>
                </a:highlight>
                <a:latin typeface="Consolas"/>
              </a:rPr>
              <a:t>SpeechRecognizerUI</a:t>
            </a:r>
            <a:r>
              <a:rPr lang="en-GB" sz="1200" dirty="0">
                <a:solidFill>
                  <a:srgbClr val="000000"/>
                </a:solidFill>
                <a:highlight>
                  <a:srgbClr val="FFFFFF"/>
                </a:highlight>
                <a:latin typeface="Consolas"/>
              </a:rPr>
              <a:t> </a:t>
            </a:r>
            <a:r>
              <a:rPr lang="en-GB" sz="1200" dirty="0" err="1" smtClean="0">
                <a:solidFill>
                  <a:srgbClr val="000000"/>
                </a:solidFill>
                <a:highlight>
                  <a:srgbClr val="FFFFFF"/>
                </a:highlight>
                <a:latin typeface="Consolas"/>
              </a:rPr>
              <a:t>recoWithUI</a:t>
            </a:r>
            <a:r>
              <a:rPr lang="en-GB" sz="1200" dirty="0" smtClean="0">
                <a:solidFill>
                  <a:srgbClr val="000000"/>
                </a:solidFill>
                <a:highlight>
                  <a:srgbClr val="FFFFFF"/>
                </a:highlight>
                <a:latin typeface="Consolas"/>
              </a:rPr>
              <a:t>;</a:t>
            </a:r>
            <a:endParaRPr lang="en-GB" sz="1200" dirty="0">
              <a:solidFill>
                <a:srgbClr val="000000"/>
              </a:solidFill>
              <a:highlight>
                <a:srgbClr val="FFFFFF"/>
              </a:highlight>
              <a:latin typeface="Consolas"/>
            </a:endParaRPr>
          </a:p>
          <a:p>
            <a:endParaRPr lang="en-GB" sz="1200" dirty="0">
              <a:solidFill>
                <a:srgbClr val="000000"/>
              </a:solidFill>
              <a:highlight>
                <a:srgbClr val="FFFFFF"/>
              </a:highlight>
              <a:latin typeface="Consolas"/>
            </a:endParaRPr>
          </a:p>
          <a:p>
            <a:r>
              <a:rPr lang="en-GB" sz="1200" dirty="0" err="1">
                <a:solidFill>
                  <a:srgbClr val="0000FF"/>
                </a:solidFill>
                <a:highlight>
                  <a:srgbClr val="FFFFFF"/>
                </a:highlight>
                <a:latin typeface="Consolas"/>
              </a:rPr>
              <a:t>async</a:t>
            </a:r>
            <a:r>
              <a:rPr lang="en-GB" sz="1200" dirty="0">
                <a:solidFill>
                  <a:srgbClr val="000000"/>
                </a:solidFill>
                <a:highlight>
                  <a:srgbClr val="FFFFFF"/>
                </a:highlight>
                <a:latin typeface="Consolas"/>
              </a:rPr>
              <a:t> </a:t>
            </a:r>
            <a:r>
              <a:rPr lang="en-GB" sz="1200" dirty="0">
                <a:solidFill>
                  <a:srgbClr val="0000FF"/>
                </a:solidFill>
                <a:highlight>
                  <a:srgbClr val="FFFFFF"/>
                </a:highlight>
                <a:latin typeface="Consolas"/>
              </a:rPr>
              <a:t>private</a:t>
            </a:r>
            <a:r>
              <a:rPr lang="en-GB" sz="1200" dirty="0">
                <a:solidFill>
                  <a:srgbClr val="000000"/>
                </a:solidFill>
                <a:highlight>
                  <a:srgbClr val="FFFFFF"/>
                </a:highlight>
                <a:latin typeface="Consolas"/>
              </a:rPr>
              <a:t> </a:t>
            </a:r>
            <a:r>
              <a:rPr lang="en-GB" sz="1200" dirty="0">
                <a:solidFill>
                  <a:srgbClr val="0000FF"/>
                </a:solidFill>
                <a:highlight>
                  <a:srgbClr val="FFFFFF"/>
                </a:highlight>
                <a:latin typeface="Consolas"/>
              </a:rPr>
              <a:t>void</a:t>
            </a:r>
            <a:r>
              <a:rPr lang="en-GB" sz="1200" dirty="0">
                <a:solidFill>
                  <a:srgbClr val="000000"/>
                </a:solidFill>
                <a:highlight>
                  <a:srgbClr val="FFFFFF"/>
                </a:highlight>
                <a:latin typeface="Consolas"/>
              </a:rPr>
              <a:t> </a:t>
            </a:r>
            <a:r>
              <a:rPr lang="en-GB" sz="1200" dirty="0" err="1">
                <a:solidFill>
                  <a:srgbClr val="000000"/>
                </a:solidFill>
                <a:highlight>
                  <a:srgbClr val="FFFFFF"/>
                </a:highlight>
                <a:latin typeface="Consolas"/>
              </a:rPr>
              <a:t>ListenButton_Click</a:t>
            </a:r>
            <a:r>
              <a:rPr lang="en-GB" sz="1200" dirty="0">
                <a:solidFill>
                  <a:srgbClr val="000000"/>
                </a:solidFill>
                <a:highlight>
                  <a:srgbClr val="FFFFFF"/>
                </a:highlight>
                <a:latin typeface="Consolas"/>
              </a:rPr>
              <a:t>(</a:t>
            </a:r>
            <a:r>
              <a:rPr lang="en-GB" sz="1200" dirty="0">
                <a:solidFill>
                  <a:srgbClr val="0000FF"/>
                </a:solidFill>
                <a:highlight>
                  <a:srgbClr val="FFFFFF"/>
                </a:highlight>
                <a:latin typeface="Consolas"/>
              </a:rPr>
              <a:t>object</a:t>
            </a:r>
            <a:r>
              <a:rPr lang="en-GB" sz="1200" dirty="0">
                <a:solidFill>
                  <a:srgbClr val="000000"/>
                </a:solidFill>
                <a:highlight>
                  <a:srgbClr val="FFFFFF"/>
                </a:highlight>
                <a:latin typeface="Consolas"/>
              </a:rPr>
              <a:t> sender, </a:t>
            </a:r>
            <a:r>
              <a:rPr lang="en-GB" sz="1200" dirty="0" err="1">
                <a:solidFill>
                  <a:srgbClr val="2B91AF"/>
                </a:solidFill>
                <a:highlight>
                  <a:srgbClr val="FFFFFF"/>
                </a:highlight>
                <a:latin typeface="Consolas"/>
              </a:rPr>
              <a:t>RoutedEventArgs</a:t>
            </a:r>
            <a:r>
              <a:rPr lang="en-GB" sz="1200" dirty="0">
                <a:solidFill>
                  <a:srgbClr val="000000"/>
                </a:solidFill>
                <a:highlight>
                  <a:srgbClr val="FFFFFF"/>
                </a:highlight>
                <a:latin typeface="Consolas"/>
              </a:rPr>
              <a:t> e)</a:t>
            </a:r>
          </a:p>
          <a:p>
            <a:r>
              <a:rPr lang="en-GB" sz="1200" dirty="0">
                <a:solidFill>
                  <a:srgbClr val="000000"/>
                </a:solidFill>
                <a:highlight>
                  <a:srgbClr val="FFFFFF"/>
                </a:highlight>
                <a:latin typeface="Consolas"/>
              </a:rPr>
              <a:t>{</a:t>
            </a:r>
          </a:p>
          <a:p>
            <a:r>
              <a:rPr lang="en-GB" sz="1200" dirty="0" smtClean="0">
                <a:solidFill>
                  <a:srgbClr val="0000FF"/>
                </a:solidFill>
                <a:highlight>
                  <a:srgbClr val="FFFFFF"/>
                </a:highlight>
                <a:latin typeface="Consolas"/>
              </a:rPr>
              <a:t>    </a:t>
            </a:r>
            <a:r>
              <a:rPr lang="en-GB" sz="1200" dirty="0" err="1" smtClean="0">
                <a:solidFill>
                  <a:srgbClr val="0000FF"/>
                </a:solidFill>
                <a:highlight>
                  <a:srgbClr val="FFFFFF"/>
                </a:highlight>
                <a:latin typeface="Consolas"/>
              </a:rPr>
              <a:t>this</a:t>
            </a:r>
            <a:r>
              <a:rPr lang="en-GB" sz="1200" dirty="0" err="1" smtClean="0">
                <a:solidFill>
                  <a:srgbClr val="000000"/>
                </a:solidFill>
                <a:highlight>
                  <a:srgbClr val="FFFFFF"/>
                </a:highlight>
                <a:latin typeface="Consolas"/>
              </a:rPr>
              <a:t>.recoWithUI</a:t>
            </a:r>
            <a:r>
              <a:rPr lang="en-GB" sz="1200" dirty="0" smtClean="0">
                <a:solidFill>
                  <a:srgbClr val="000000"/>
                </a:solidFill>
                <a:highlight>
                  <a:srgbClr val="FFFFFF"/>
                </a:highlight>
                <a:latin typeface="Consolas"/>
              </a:rPr>
              <a:t> </a:t>
            </a:r>
            <a:r>
              <a:rPr lang="en-GB" sz="1200" dirty="0">
                <a:solidFill>
                  <a:srgbClr val="000000"/>
                </a:solidFill>
                <a:highlight>
                  <a:srgbClr val="FFFFFF"/>
                </a:highlight>
                <a:latin typeface="Consolas"/>
              </a:rPr>
              <a:t>= </a:t>
            </a:r>
            <a:r>
              <a:rPr lang="en-GB" sz="1200" dirty="0">
                <a:solidFill>
                  <a:srgbClr val="0000FF"/>
                </a:solidFill>
                <a:highlight>
                  <a:srgbClr val="FFFFFF"/>
                </a:highlight>
                <a:latin typeface="Consolas"/>
              </a:rPr>
              <a:t>new</a:t>
            </a:r>
            <a:r>
              <a:rPr lang="en-GB" sz="1200" dirty="0">
                <a:solidFill>
                  <a:srgbClr val="000000"/>
                </a:solidFill>
                <a:highlight>
                  <a:srgbClr val="FFFFFF"/>
                </a:highlight>
                <a:latin typeface="Consolas"/>
              </a:rPr>
              <a:t> </a:t>
            </a:r>
            <a:r>
              <a:rPr lang="en-GB" sz="1200" dirty="0" err="1">
                <a:solidFill>
                  <a:srgbClr val="2B91AF"/>
                </a:solidFill>
                <a:highlight>
                  <a:srgbClr val="FFFFFF"/>
                </a:highlight>
                <a:latin typeface="Consolas"/>
              </a:rPr>
              <a:t>SpeechRecognizerUI</a:t>
            </a:r>
            <a:r>
              <a:rPr lang="en-GB" sz="1200" dirty="0">
                <a:solidFill>
                  <a:srgbClr val="000000"/>
                </a:solidFill>
                <a:highlight>
                  <a:srgbClr val="FFFFFF"/>
                </a:highlight>
                <a:latin typeface="Consolas"/>
              </a:rPr>
              <a:t>();</a:t>
            </a:r>
          </a:p>
          <a:p>
            <a:endParaRPr lang="en-GB" sz="1200" dirty="0">
              <a:solidFill>
                <a:srgbClr val="000000"/>
              </a:solidFill>
              <a:highlight>
                <a:srgbClr val="FFFFFF"/>
              </a:highlight>
              <a:latin typeface="Consolas"/>
            </a:endParaRPr>
          </a:p>
          <a:p>
            <a:r>
              <a:rPr lang="en-GB" sz="1200" dirty="0" smtClean="0">
                <a:solidFill>
                  <a:srgbClr val="2B91AF"/>
                </a:solidFill>
                <a:highlight>
                  <a:srgbClr val="FFFFFF"/>
                </a:highlight>
                <a:latin typeface="Consolas"/>
              </a:rPr>
              <a:t>    </a:t>
            </a:r>
            <a:r>
              <a:rPr lang="en-GB" sz="1200" dirty="0" err="1" smtClean="0">
                <a:solidFill>
                  <a:srgbClr val="2B91AF"/>
                </a:solidFill>
                <a:highlight>
                  <a:srgbClr val="FFFFFF"/>
                </a:highlight>
                <a:latin typeface="Consolas"/>
              </a:rPr>
              <a:t>SpeechRecognitionUIResult</a:t>
            </a:r>
            <a:r>
              <a:rPr lang="en-GB" sz="1200" dirty="0" smtClean="0">
                <a:solidFill>
                  <a:srgbClr val="000000"/>
                </a:solidFill>
                <a:highlight>
                  <a:srgbClr val="FFFFFF"/>
                </a:highlight>
                <a:latin typeface="Consolas"/>
              </a:rPr>
              <a:t> </a:t>
            </a:r>
            <a:r>
              <a:rPr lang="en-GB" sz="1200" dirty="0" err="1">
                <a:solidFill>
                  <a:srgbClr val="000000"/>
                </a:solidFill>
                <a:highlight>
                  <a:srgbClr val="FFFFFF"/>
                </a:highlight>
                <a:latin typeface="Consolas"/>
              </a:rPr>
              <a:t>recoResult</a:t>
            </a:r>
            <a:r>
              <a:rPr lang="en-GB" sz="1200" dirty="0">
                <a:solidFill>
                  <a:srgbClr val="000000"/>
                </a:solidFill>
                <a:highlight>
                  <a:srgbClr val="FFFFFF"/>
                </a:highlight>
                <a:latin typeface="Consolas"/>
              </a:rPr>
              <a:t> = </a:t>
            </a:r>
            <a:endParaRPr lang="en-GB" sz="1200" dirty="0" smtClean="0">
              <a:solidFill>
                <a:srgbClr val="000000"/>
              </a:solidFill>
              <a:highlight>
                <a:srgbClr val="FFFFFF"/>
              </a:highlight>
              <a:latin typeface="Consolas"/>
            </a:endParaRPr>
          </a:p>
          <a:p>
            <a:r>
              <a:rPr lang="en-GB" sz="1200" dirty="0">
                <a:solidFill>
                  <a:srgbClr val="000000"/>
                </a:solidFill>
                <a:highlight>
                  <a:srgbClr val="FFFFFF"/>
                </a:highlight>
                <a:latin typeface="Consolas"/>
              </a:rPr>
              <a:t> </a:t>
            </a:r>
            <a:r>
              <a:rPr lang="en-GB" sz="1200" dirty="0" smtClean="0">
                <a:solidFill>
                  <a:srgbClr val="000000"/>
                </a:solidFill>
                <a:highlight>
                  <a:srgbClr val="FFFFFF"/>
                </a:highlight>
                <a:latin typeface="Consolas"/>
              </a:rPr>
              <a:t>       </a:t>
            </a:r>
            <a:r>
              <a:rPr lang="en-GB" sz="1200" dirty="0" smtClean="0">
                <a:solidFill>
                  <a:srgbClr val="0000FF"/>
                </a:solidFill>
                <a:highlight>
                  <a:srgbClr val="FFFFFF"/>
                </a:highlight>
                <a:latin typeface="Consolas"/>
              </a:rPr>
              <a:t>await</a:t>
            </a:r>
            <a:r>
              <a:rPr lang="en-GB" sz="1200" dirty="0" smtClean="0">
                <a:solidFill>
                  <a:srgbClr val="000000"/>
                </a:solidFill>
                <a:highlight>
                  <a:srgbClr val="FFFFFF"/>
                </a:highlight>
                <a:latin typeface="Consolas"/>
              </a:rPr>
              <a:t> </a:t>
            </a:r>
            <a:r>
              <a:rPr lang="en-GB" sz="1200" dirty="0" err="1">
                <a:solidFill>
                  <a:srgbClr val="000000"/>
                </a:solidFill>
                <a:highlight>
                  <a:srgbClr val="FFFFFF"/>
                </a:highlight>
                <a:latin typeface="Consolas"/>
              </a:rPr>
              <a:t>recoWithUI.RecognizeWithUIAsync</a:t>
            </a:r>
            <a:r>
              <a:rPr lang="en-GB" sz="1200" dirty="0">
                <a:solidFill>
                  <a:srgbClr val="000000"/>
                </a:solidFill>
                <a:highlight>
                  <a:srgbClr val="FFFFFF"/>
                </a:highlight>
                <a:latin typeface="Consolas"/>
              </a:rPr>
              <a:t>();</a:t>
            </a:r>
          </a:p>
          <a:p>
            <a:r>
              <a:rPr lang="en-GB" sz="1200" dirty="0" smtClean="0">
                <a:solidFill>
                  <a:srgbClr val="0000FF"/>
                </a:solidFill>
                <a:highlight>
                  <a:srgbClr val="FFFFFF"/>
                </a:highlight>
                <a:latin typeface="Consolas"/>
              </a:rPr>
              <a:t>    if</a:t>
            </a:r>
            <a:r>
              <a:rPr lang="en-GB" sz="1200" dirty="0" smtClean="0">
                <a:solidFill>
                  <a:srgbClr val="000000"/>
                </a:solidFill>
                <a:highlight>
                  <a:srgbClr val="FFFFFF"/>
                </a:highlight>
                <a:latin typeface="Consolas"/>
              </a:rPr>
              <a:t> </a:t>
            </a:r>
            <a:r>
              <a:rPr lang="en-GB" sz="1200" dirty="0">
                <a:solidFill>
                  <a:srgbClr val="000000"/>
                </a:solidFill>
                <a:highlight>
                  <a:srgbClr val="FFFFFF"/>
                </a:highlight>
                <a:latin typeface="Consolas"/>
              </a:rPr>
              <a:t>( </a:t>
            </a:r>
            <a:r>
              <a:rPr lang="en-GB" sz="1200" dirty="0" err="1">
                <a:solidFill>
                  <a:srgbClr val="000000"/>
                </a:solidFill>
                <a:highlight>
                  <a:srgbClr val="FFFFFF"/>
                </a:highlight>
                <a:latin typeface="Consolas"/>
              </a:rPr>
              <a:t>recoResult.ResultStatus</a:t>
            </a:r>
            <a:r>
              <a:rPr lang="en-GB" sz="1200" dirty="0">
                <a:solidFill>
                  <a:srgbClr val="000000"/>
                </a:solidFill>
                <a:highlight>
                  <a:srgbClr val="FFFFFF"/>
                </a:highlight>
                <a:latin typeface="Consolas"/>
              </a:rPr>
              <a:t> == </a:t>
            </a:r>
            <a:r>
              <a:rPr lang="en-GB" sz="1200" dirty="0" err="1">
                <a:solidFill>
                  <a:srgbClr val="2B91AF"/>
                </a:solidFill>
                <a:highlight>
                  <a:srgbClr val="FFFFFF"/>
                </a:highlight>
                <a:latin typeface="Consolas"/>
              </a:rPr>
              <a:t>SpeechRecognitionUIStatus</a:t>
            </a:r>
            <a:r>
              <a:rPr lang="en-GB" sz="1200" dirty="0" err="1">
                <a:solidFill>
                  <a:srgbClr val="000000"/>
                </a:solidFill>
                <a:highlight>
                  <a:srgbClr val="FFFFFF"/>
                </a:highlight>
                <a:latin typeface="Consolas"/>
              </a:rPr>
              <a:t>.Succeeded</a:t>
            </a:r>
            <a:r>
              <a:rPr lang="en-GB" sz="1200" dirty="0">
                <a:solidFill>
                  <a:srgbClr val="000000"/>
                </a:solidFill>
                <a:highlight>
                  <a:srgbClr val="FFFFFF"/>
                </a:highlight>
                <a:latin typeface="Consolas"/>
              </a:rPr>
              <a:t> </a:t>
            </a:r>
            <a:r>
              <a:rPr lang="en-GB" sz="1200" dirty="0" smtClean="0">
                <a:solidFill>
                  <a:srgbClr val="000000"/>
                </a:solidFill>
                <a:highlight>
                  <a:srgbClr val="FFFFFF"/>
                </a:highlight>
                <a:latin typeface="Consolas"/>
              </a:rPr>
              <a:t>)</a:t>
            </a:r>
            <a:endParaRPr lang="en-GB" sz="1200" dirty="0" smtClean="0">
              <a:solidFill>
                <a:srgbClr val="2B91AF"/>
              </a:solidFill>
              <a:highlight>
                <a:srgbClr val="FFFFFF"/>
              </a:highlight>
              <a:latin typeface="Consolas"/>
            </a:endParaRPr>
          </a:p>
          <a:p>
            <a:r>
              <a:rPr lang="en-GB" sz="1200" dirty="0">
                <a:solidFill>
                  <a:srgbClr val="2B91AF"/>
                </a:solidFill>
                <a:highlight>
                  <a:srgbClr val="FFFFFF"/>
                </a:highlight>
                <a:latin typeface="Consolas"/>
              </a:rPr>
              <a:t> </a:t>
            </a:r>
            <a:r>
              <a:rPr lang="en-GB" sz="1200" dirty="0" smtClean="0">
                <a:solidFill>
                  <a:srgbClr val="2B91AF"/>
                </a:solidFill>
                <a:highlight>
                  <a:srgbClr val="FFFFFF"/>
                </a:highlight>
                <a:latin typeface="Consolas"/>
              </a:rPr>
              <a:t>       </a:t>
            </a:r>
            <a:r>
              <a:rPr lang="en-GB" sz="1200" dirty="0" err="1" smtClean="0">
                <a:solidFill>
                  <a:srgbClr val="2B91AF"/>
                </a:solidFill>
                <a:highlight>
                  <a:srgbClr val="FFFFFF"/>
                </a:highlight>
                <a:latin typeface="Consolas"/>
              </a:rPr>
              <a:t>MessageBox</a:t>
            </a:r>
            <a:r>
              <a:rPr lang="en-GB" sz="1200" dirty="0" err="1" smtClean="0">
                <a:solidFill>
                  <a:srgbClr val="000000"/>
                </a:solidFill>
                <a:highlight>
                  <a:srgbClr val="FFFFFF"/>
                </a:highlight>
                <a:latin typeface="Consolas"/>
              </a:rPr>
              <a:t>.Show</a:t>
            </a:r>
            <a:r>
              <a:rPr lang="en-GB" sz="1200" dirty="0" smtClean="0">
                <a:solidFill>
                  <a:srgbClr val="000000"/>
                </a:solidFill>
                <a:highlight>
                  <a:srgbClr val="FFFFFF"/>
                </a:highlight>
                <a:latin typeface="Consolas"/>
              </a:rPr>
              <a:t>(</a:t>
            </a:r>
            <a:r>
              <a:rPr lang="en-GB" sz="1200" dirty="0" err="1" smtClean="0">
                <a:solidFill>
                  <a:srgbClr val="0000FF"/>
                </a:solidFill>
                <a:highlight>
                  <a:srgbClr val="FFFFFF"/>
                </a:highlight>
                <a:latin typeface="Consolas"/>
              </a:rPr>
              <a:t>string</a:t>
            </a:r>
            <a:r>
              <a:rPr lang="en-GB" sz="1200" dirty="0" err="1" smtClean="0">
                <a:solidFill>
                  <a:srgbClr val="000000"/>
                </a:solidFill>
                <a:highlight>
                  <a:srgbClr val="FFFFFF"/>
                </a:highlight>
                <a:latin typeface="Consolas"/>
              </a:rPr>
              <a:t>.Format</a:t>
            </a:r>
            <a:r>
              <a:rPr lang="en-GB" sz="1200" dirty="0">
                <a:solidFill>
                  <a:srgbClr val="000000"/>
                </a:solidFill>
                <a:highlight>
                  <a:srgbClr val="FFFFFF"/>
                </a:highlight>
                <a:latin typeface="Consolas"/>
              </a:rPr>
              <a:t>(</a:t>
            </a:r>
            <a:r>
              <a:rPr lang="en-GB" sz="1200" dirty="0">
                <a:solidFill>
                  <a:srgbClr val="A31515"/>
                </a:solidFill>
                <a:highlight>
                  <a:srgbClr val="FFFFFF"/>
                </a:highlight>
                <a:latin typeface="Consolas"/>
              </a:rPr>
              <a:t>"You said {0}."</a:t>
            </a:r>
            <a:r>
              <a:rPr lang="en-GB" sz="1200" dirty="0">
                <a:solidFill>
                  <a:srgbClr val="000000"/>
                </a:solidFill>
                <a:highlight>
                  <a:srgbClr val="FFFFFF"/>
                </a:highlight>
                <a:latin typeface="Consolas"/>
              </a:rPr>
              <a:t>, </a:t>
            </a:r>
            <a:endParaRPr lang="en-GB" sz="1200" dirty="0" smtClean="0">
              <a:solidFill>
                <a:srgbClr val="000000"/>
              </a:solidFill>
              <a:highlight>
                <a:srgbClr val="FFFFFF"/>
              </a:highlight>
              <a:latin typeface="Consolas"/>
            </a:endParaRPr>
          </a:p>
          <a:p>
            <a:r>
              <a:rPr lang="en-GB" sz="1200" dirty="0">
                <a:solidFill>
                  <a:srgbClr val="000000"/>
                </a:solidFill>
                <a:highlight>
                  <a:srgbClr val="FFFFFF"/>
                </a:highlight>
                <a:latin typeface="Consolas"/>
              </a:rPr>
              <a:t> </a:t>
            </a:r>
            <a:r>
              <a:rPr lang="en-GB" sz="1200" dirty="0" smtClean="0">
                <a:solidFill>
                  <a:srgbClr val="000000"/>
                </a:solidFill>
                <a:highlight>
                  <a:srgbClr val="FFFFFF"/>
                </a:highlight>
                <a:latin typeface="Consolas"/>
              </a:rPr>
              <a:t>                                      </a:t>
            </a:r>
            <a:r>
              <a:rPr lang="en-GB" sz="1200" dirty="0" err="1" smtClean="0">
                <a:solidFill>
                  <a:srgbClr val="000000"/>
                </a:solidFill>
                <a:highlight>
                  <a:srgbClr val="FFFFFF"/>
                </a:highlight>
                <a:latin typeface="Consolas"/>
              </a:rPr>
              <a:t>recoResult.RecognitionResult.Text</a:t>
            </a:r>
            <a:r>
              <a:rPr lang="en-GB" sz="1200" dirty="0">
                <a:solidFill>
                  <a:srgbClr val="000000"/>
                </a:solidFill>
                <a:highlight>
                  <a:srgbClr val="FFFFFF"/>
                </a:highlight>
                <a:latin typeface="Consolas"/>
              </a:rPr>
              <a:t>));</a:t>
            </a:r>
          </a:p>
          <a:p>
            <a:r>
              <a:rPr lang="en-GB" sz="1200" dirty="0" smtClean="0">
                <a:solidFill>
                  <a:srgbClr val="000000"/>
                </a:solidFill>
                <a:highlight>
                  <a:srgbClr val="FFFFFF"/>
                </a:highlight>
                <a:latin typeface="Consolas"/>
              </a:rPr>
              <a:t>}</a:t>
            </a:r>
            <a:endParaRPr lang="en-GB" sz="1200" dirty="0">
              <a:solidFill>
                <a:srgbClr val="000000"/>
              </a:solidFill>
              <a:highlight>
                <a:srgbClr val="FFFFFF"/>
              </a:highlight>
              <a:latin typeface="Consolas"/>
            </a:endParaRPr>
          </a:p>
        </p:txBody>
      </p:sp>
      <p:sp>
        <p:nvSpPr>
          <p:cNvPr id="5" name="Rectangle 4"/>
          <p:cNvSpPr/>
          <p:nvPr/>
        </p:nvSpPr>
        <p:spPr>
          <a:xfrm>
            <a:off x="457200" y="4420894"/>
            <a:ext cx="8229600" cy="163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
        <p:nvSpPr>
          <p:cNvPr id="6" name="Rectangle 5"/>
          <p:cNvSpPr/>
          <p:nvPr/>
        </p:nvSpPr>
        <p:spPr>
          <a:xfrm>
            <a:off x="472431" y="3842534"/>
            <a:ext cx="8214369" cy="48639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600" dirty="0">
                <a:solidFill>
                  <a:srgbClr val="505151">
                    <a:alpha val="99000"/>
                  </a:srgbClr>
                </a:solidFill>
              </a:rPr>
              <a:t>By default the system uses the language settings on the Phone</a:t>
            </a:r>
          </a:p>
        </p:txBody>
      </p:sp>
      <p:sp>
        <p:nvSpPr>
          <p:cNvPr id="8" name="Rectangle 7"/>
          <p:cNvSpPr/>
          <p:nvPr/>
        </p:nvSpPr>
        <p:spPr>
          <a:xfrm>
            <a:off x="457200" y="3265469"/>
            <a:ext cx="8214369" cy="48639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600" dirty="0">
                <a:solidFill>
                  <a:srgbClr val="505151">
                    <a:alpha val="99000"/>
                  </a:srgbClr>
                </a:solidFill>
              </a:rPr>
              <a:t>The above method checks for a successful response</a:t>
            </a:r>
          </a:p>
        </p:txBody>
      </p:sp>
    </p:spTree>
    <p:extLst>
      <p:ext uri="{BB962C8B-B14F-4D97-AF65-F5344CB8AC3E}">
        <p14:creationId xmlns:p14="http://schemas.microsoft.com/office/powerpoint/2010/main" val="18135274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7199" y="1767840"/>
            <a:ext cx="2730138" cy="775597"/>
          </a:xfrm>
        </p:spPr>
        <p:txBody>
          <a:bodyPr/>
          <a:lstStyle/>
          <a:p>
            <a:r>
              <a:rPr lang="en-US" dirty="0" smtClean="0">
                <a:solidFill>
                  <a:schemeClr val="tx1">
                    <a:alpha val="99000"/>
                  </a:schemeClr>
                </a:solidFill>
              </a:rPr>
              <a:t>Windows Phone 8 Sensors: Maps</a:t>
            </a:r>
            <a:endParaRPr lang="en-US" dirty="0">
              <a:solidFill>
                <a:schemeClr val="tx1">
                  <a:alpha val="99000"/>
                </a:schemeClr>
              </a:solidFill>
            </a:endParaRPr>
          </a:p>
        </p:txBody>
      </p:sp>
      <p:sp>
        <p:nvSpPr>
          <p:cNvPr id="11" name="Text Placeholder 10"/>
          <p:cNvSpPr>
            <a:spLocks noGrp="1"/>
          </p:cNvSpPr>
          <p:nvPr>
            <p:ph type="body" sz="quarter" idx="22"/>
          </p:nvPr>
        </p:nvSpPr>
        <p:spPr/>
        <p:txBody>
          <a:bodyPr/>
          <a:lstStyle/>
          <a:p>
            <a:r>
              <a:rPr lang="en-US" dirty="0" smtClean="0">
                <a:solidFill>
                  <a:schemeClr val="tx1">
                    <a:alpha val="99000"/>
                  </a:schemeClr>
                </a:solidFill>
              </a:rPr>
              <a:t>1</a:t>
            </a:r>
            <a:endParaRPr lang="en-US" dirty="0">
              <a:solidFill>
                <a:schemeClr val="tx1">
                  <a:alpha val="99000"/>
                </a:schemeClr>
              </a:solidFill>
            </a:endParaRPr>
          </a:p>
        </p:txBody>
      </p:sp>
      <p:cxnSp>
        <p:nvCxnSpPr>
          <p:cNvPr id="12" name="Straight Connector 11"/>
          <p:cNvCxnSpPr/>
          <p:nvPr/>
        </p:nvCxnSpPr>
        <p:spPr>
          <a:xfrm>
            <a:off x="5251269" y="-222069"/>
            <a:ext cx="0" cy="576072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705" y="400123"/>
            <a:ext cx="2373093" cy="2380178"/>
          </a:xfrm>
          <a:prstGeom prst="rect">
            <a:avLst/>
          </a:prstGeom>
        </p:spPr>
      </p:pic>
    </p:spTree>
    <p:extLst>
      <p:ext uri="{BB962C8B-B14F-4D97-AF65-F5344CB8AC3E}">
        <p14:creationId xmlns:p14="http://schemas.microsoft.com/office/powerpoint/2010/main" val="414898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60548"/>
          </a:xfrm>
        </p:spPr>
        <p:txBody>
          <a:bodyPr/>
          <a:lstStyle/>
          <a:p>
            <a:r>
              <a:rPr lang="en-GB" dirty="0" smtClean="0"/>
              <a:t>Speech Recognition And Language Support</a:t>
            </a:r>
            <a:endParaRPr lang="en-GB" dirty="0"/>
          </a:p>
        </p:txBody>
      </p:sp>
      <p:sp>
        <p:nvSpPr>
          <p:cNvPr id="7" name="Rectangle 6"/>
          <p:cNvSpPr/>
          <p:nvPr/>
        </p:nvSpPr>
        <p:spPr>
          <a:xfrm>
            <a:off x="337454" y="903339"/>
            <a:ext cx="7848600" cy="1569660"/>
          </a:xfrm>
          <a:prstGeom prst="rect">
            <a:avLst/>
          </a:prstGeom>
        </p:spPr>
        <p:txBody>
          <a:bodyPr wrap="square">
            <a:spAutoFit/>
          </a:bodyPr>
          <a:lstStyle/>
          <a:p>
            <a:r>
              <a:rPr lang="en-US" sz="1600" dirty="0" err="1">
                <a:solidFill>
                  <a:srgbClr val="0000FF"/>
                </a:solidFill>
                <a:highlight>
                  <a:srgbClr val="FFFFFF"/>
                </a:highlight>
                <a:latin typeface="Consolas" panose="020B0609020204030204" pitchFamily="49" charset="0"/>
              </a:rPr>
              <a:t>foreach</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SpeechRecognizerInformation</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sri</a:t>
            </a:r>
            <a:r>
              <a:rPr lang="en-US" sz="1600" dirty="0">
                <a:solidFill>
                  <a:srgbClr val="000000"/>
                </a:solidFill>
                <a:highlight>
                  <a:srgbClr val="FFFFFF"/>
                </a:highlight>
                <a:latin typeface="Consolas" panose="020B0609020204030204" pitchFamily="49" charset="0"/>
              </a:rPr>
              <a:t> </a:t>
            </a:r>
            <a:endParaRPr lang="en-US" sz="1600" dirty="0" smtClean="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smtClean="0">
                <a:solidFill>
                  <a:srgbClr val="0000FF"/>
                </a:solidFill>
                <a:highlight>
                  <a:srgbClr val="FFFFFF"/>
                </a:highlight>
                <a:latin typeface="Consolas" panose="020B0609020204030204" pitchFamily="49" charset="0"/>
              </a:rPr>
              <a:t>in</a:t>
            </a:r>
            <a:r>
              <a:rPr lang="en-US" sz="1600" dirty="0" smtClean="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InstalledSpeechRecognizers</a:t>
            </a:r>
            <a:r>
              <a:rPr lang="en-US" sz="1600" dirty="0" err="1">
                <a:solidFill>
                  <a:srgbClr val="000000"/>
                </a:solidFill>
                <a:highlight>
                  <a:srgbClr val="FFFFFF"/>
                </a:highlight>
                <a:latin typeface="Consolas" panose="020B0609020204030204" pitchFamily="49" charset="0"/>
              </a:rPr>
              <a:t>.All</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if</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sri.Language</a:t>
            </a:r>
            <a:r>
              <a:rPr lang="en-US" sz="1600" dirty="0">
                <a:solidFill>
                  <a:srgbClr val="000000"/>
                </a:solidFill>
                <a:highlight>
                  <a:srgbClr val="FFFFFF"/>
                </a:highlight>
                <a:latin typeface="Consolas" panose="020B0609020204030204" pitchFamily="49" charset="0"/>
              </a:rPr>
              <a:t> == </a:t>
            </a:r>
            <a:r>
              <a:rPr lang="en-US" sz="1600" dirty="0">
                <a:solidFill>
                  <a:srgbClr val="A31515"/>
                </a:solidFill>
                <a:highlight>
                  <a:srgbClr val="FFFFFF"/>
                </a:highlight>
                <a:latin typeface="Consolas" panose="020B0609020204030204" pitchFamily="49" charset="0"/>
              </a:rPr>
              <a:t>"de-DE</a:t>
            </a:r>
            <a:r>
              <a:rPr lang="en-US" sz="1600" dirty="0" smtClean="0">
                <a:solidFill>
                  <a:srgbClr val="A31515"/>
                </a:solidFill>
                <a:highlight>
                  <a:srgbClr val="FFFFFF"/>
                </a:highlight>
                <a:latin typeface="Consolas" panose="020B0609020204030204" pitchFamily="49" charset="0"/>
              </a:rPr>
              <a:t>"</a:t>
            </a:r>
            <a:r>
              <a:rPr lang="en-US" sz="1600" dirty="0" smtClean="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_</a:t>
            </a:r>
            <a:r>
              <a:rPr lang="en-US" sz="1600" dirty="0" err="1" smtClean="0">
                <a:solidFill>
                  <a:srgbClr val="000000"/>
                </a:solidFill>
                <a:highlight>
                  <a:srgbClr val="FFFFFF"/>
                </a:highlight>
                <a:latin typeface="Consolas" panose="020B0609020204030204" pitchFamily="49" charset="0"/>
              </a:rPr>
              <a:t>speechRecognizer.Recognizer.SetRecognizer</a:t>
            </a:r>
            <a:r>
              <a:rPr lang="en-US" sz="1600" dirty="0" smtClean="0">
                <a:solidFill>
                  <a:srgbClr val="000000"/>
                </a:solidFill>
                <a:highlight>
                  <a:srgbClr val="FFFFFF"/>
                </a:highlight>
                <a:latin typeface="Consolas" panose="020B0609020204030204" pitchFamily="49" charset="0"/>
              </a:rPr>
              <a:t>(</a:t>
            </a:r>
            <a:r>
              <a:rPr lang="en-US" sz="1600" dirty="0" err="1" smtClean="0">
                <a:solidFill>
                  <a:srgbClr val="000000"/>
                </a:solidFill>
                <a:highlight>
                  <a:srgbClr val="FFFFFF"/>
                </a:highlight>
                <a:latin typeface="Consolas" panose="020B0609020204030204" pitchFamily="49" charset="0"/>
              </a:rPr>
              <a:t>sri</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a:t>
            </a:r>
            <a:endParaRPr lang="en-US" sz="1600" dirty="0"/>
          </a:p>
        </p:txBody>
      </p:sp>
      <p:sp>
        <p:nvSpPr>
          <p:cNvPr id="5" name="Rectangle 4"/>
          <p:cNvSpPr/>
          <p:nvPr/>
        </p:nvSpPr>
        <p:spPr>
          <a:xfrm>
            <a:off x="457200" y="4420894"/>
            <a:ext cx="8229600" cy="163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
        <p:nvSpPr>
          <p:cNvPr id="6" name="Rectangle 5"/>
          <p:cNvSpPr/>
          <p:nvPr/>
        </p:nvSpPr>
        <p:spPr>
          <a:xfrm>
            <a:off x="472431" y="3842534"/>
            <a:ext cx="8214369" cy="48639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600" dirty="0">
                <a:solidFill>
                  <a:srgbClr val="505151">
                    <a:alpha val="99000"/>
                  </a:srgbClr>
                </a:solidFill>
              </a:rPr>
              <a:t>Set </a:t>
            </a:r>
            <a:r>
              <a:rPr lang="en-GB" sz="1600" dirty="0" err="1">
                <a:solidFill>
                  <a:srgbClr val="505151">
                    <a:alpha val="99000"/>
                  </a:srgbClr>
                </a:solidFill>
              </a:rPr>
              <a:t>SpeechRecognizerUI</a:t>
            </a:r>
            <a:r>
              <a:rPr lang="en-GB" sz="1600" dirty="0">
                <a:solidFill>
                  <a:srgbClr val="505151">
                    <a:alpha val="99000"/>
                  </a:srgbClr>
                </a:solidFill>
              </a:rPr>
              <a:t> to different language</a:t>
            </a:r>
          </a:p>
        </p:txBody>
      </p:sp>
    </p:spTree>
    <p:extLst>
      <p:ext uri="{BB962C8B-B14F-4D97-AF65-F5344CB8AC3E}">
        <p14:creationId xmlns:p14="http://schemas.microsoft.com/office/powerpoint/2010/main" val="27473988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199" y="1767840"/>
            <a:ext cx="3156858" cy="1163395"/>
          </a:xfrm>
        </p:spPr>
        <p:txBody>
          <a:bodyPr/>
          <a:lstStyle/>
          <a:p>
            <a:r>
              <a:rPr lang="en-US" dirty="0" smtClean="0"/>
              <a:t>Windows Phone 8 Sensors: Speech APIs</a:t>
            </a:r>
            <a:endParaRPr lang="en-US" dirty="0"/>
          </a:p>
        </p:txBody>
      </p:sp>
      <p:sp>
        <p:nvSpPr>
          <p:cNvPr id="4" name="Text Placeholder 3"/>
          <p:cNvSpPr>
            <a:spLocks noGrp="1"/>
          </p:cNvSpPr>
          <p:nvPr>
            <p:ph type="body" sz="quarter" idx="22"/>
          </p:nvPr>
        </p:nvSpPr>
        <p:spPr/>
        <p:txBody>
          <a:bodyPr/>
          <a:lstStyle/>
          <a:p>
            <a:r>
              <a:rPr lang="en-US" dirty="0" smtClean="0"/>
              <a:t>10</a:t>
            </a:r>
            <a:endParaRPr lang="en-US" dirty="0"/>
          </a:p>
        </p:txBody>
      </p:sp>
      <p:sp>
        <p:nvSpPr>
          <p:cNvPr id="13" name="Rectangle 12"/>
          <p:cNvSpPr/>
          <p:nvPr/>
        </p:nvSpPr>
        <p:spPr>
          <a:xfrm>
            <a:off x="462987" y="2604315"/>
            <a:ext cx="2997350" cy="3935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r>
              <a:rPr lang="en-US" sz="1600" dirty="0" smtClean="0">
                <a:solidFill>
                  <a:schemeClr val="bg2">
                    <a:alpha val="99000"/>
                  </a:schemeClr>
                </a:solidFill>
              </a:rPr>
              <a:t>Demos:</a:t>
            </a:r>
          </a:p>
        </p:txBody>
      </p:sp>
      <p:sp>
        <p:nvSpPr>
          <p:cNvPr id="14" name="Rectangle 13"/>
          <p:cNvSpPr/>
          <p:nvPr/>
        </p:nvSpPr>
        <p:spPr>
          <a:xfrm>
            <a:off x="462987" y="3053628"/>
            <a:ext cx="2997350" cy="3935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r>
              <a:rPr lang="en-US" sz="1400" dirty="0" smtClean="0">
                <a:solidFill>
                  <a:schemeClr val="bg2">
                    <a:alpha val="99000"/>
                  </a:schemeClr>
                </a:solidFill>
              </a:rPr>
              <a:t>Speech Synthesis (Text to Speech)</a:t>
            </a:r>
          </a:p>
        </p:txBody>
      </p:sp>
      <p:sp>
        <p:nvSpPr>
          <p:cNvPr id="15" name="Rectangle 14"/>
          <p:cNvSpPr/>
          <p:nvPr/>
        </p:nvSpPr>
        <p:spPr>
          <a:xfrm>
            <a:off x="462987" y="3523369"/>
            <a:ext cx="2997350" cy="3935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r>
              <a:rPr lang="en-US" sz="1400" dirty="0" smtClean="0">
                <a:solidFill>
                  <a:schemeClr val="bg2">
                    <a:alpha val="99000"/>
                  </a:schemeClr>
                </a:solidFill>
              </a:rPr>
              <a:t>Speech to text</a:t>
            </a:r>
          </a:p>
        </p:txBody>
      </p:sp>
    </p:spTree>
    <p:extLst>
      <p:ext uri="{BB962C8B-B14F-4D97-AF65-F5344CB8AC3E}">
        <p14:creationId xmlns:p14="http://schemas.microsoft.com/office/powerpoint/2010/main" val="345411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199" y="1767840"/>
            <a:ext cx="2242186" cy="775597"/>
          </a:xfrm>
        </p:spPr>
        <p:txBody>
          <a:bodyPr/>
          <a:lstStyle/>
          <a:p>
            <a:r>
              <a:rPr lang="en-GB" dirty="0" smtClean="0">
                <a:solidFill>
                  <a:schemeClr val="tx1">
                    <a:alpha val="99000"/>
                  </a:schemeClr>
                </a:solidFill>
              </a:rPr>
              <a:t>Voice Commands</a:t>
            </a:r>
            <a:endParaRPr lang="en-GB" dirty="0">
              <a:solidFill>
                <a:schemeClr val="tx1">
                  <a:alpha val="99000"/>
                </a:schemeClr>
              </a:solidFill>
            </a:endParaRPr>
          </a:p>
        </p:txBody>
      </p:sp>
      <p:sp>
        <p:nvSpPr>
          <p:cNvPr id="9" name="Text Placeholder 8"/>
          <p:cNvSpPr>
            <a:spLocks noGrp="1"/>
          </p:cNvSpPr>
          <p:nvPr>
            <p:ph type="body" sz="quarter" idx="22"/>
          </p:nvPr>
        </p:nvSpPr>
        <p:spPr>
          <a:xfrm>
            <a:off x="457199" y="400123"/>
            <a:ext cx="2236788" cy="207942"/>
          </a:xfrm>
        </p:spPr>
        <p:txBody>
          <a:bodyPr/>
          <a:lstStyle/>
          <a:p>
            <a:r>
              <a:rPr lang="en-US" dirty="0" smtClean="0">
                <a:solidFill>
                  <a:schemeClr val="tx1">
                    <a:alpha val="99000"/>
                  </a:schemeClr>
                </a:solidFill>
              </a:rPr>
              <a:t>11</a:t>
            </a:r>
            <a:endParaRPr lang="en-US" dirty="0">
              <a:solidFill>
                <a:schemeClr val="tx1">
                  <a:alpha val="99000"/>
                </a:schemeClr>
              </a:solidFill>
            </a:endParaRPr>
          </a:p>
        </p:txBody>
      </p:sp>
      <p:sp>
        <p:nvSpPr>
          <p:cNvPr id="11" name="Rectangle 10"/>
          <p:cNvSpPr/>
          <p:nvPr/>
        </p:nvSpPr>
        <p:spPr>
          <a:xfrm>
            <a:off x="5231158" y="0"/>
            <a:ext cx="1191414" cy="1191414"/>
          </a:xfrm>
          <a:prstGeom prst="rect">
            <a:avLst/>
          </a:prstGeom>
          <a:solidFill>
            <a:srgbClr val="9B4F9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45720" bIns="91440" rtlCol="0" anchor="t" anchorCtr="0"/>
          <a:lstStyle/>
          <a:p>
            <a:endParaRPr lang="en-US" sz="1400" dirty="0" smtClean="0">
              <a:solidFill>
                <a:schemeClr val="tx1">
                  <a:alpha val="99000"/>
                </a:schemeClr>
              </a:solidFill>
            </a:endParaRPr>
          </a:p>
        </p:txBody>
      </p:sp>
    </p:spTree>
    <p:extLst>
      <p:ext uri="{BB962C8B-B14F-4D97-AF65-F5344CB8AC3E}">
        <p14:creationId xmlns:p14="http://schemas.microsoft.com/office/powerpoint/2010/main" val="57968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60548"/>
          </a:xfrm>
        </p:spPr>
        <p:txBody>
          <a:bodyPr/>
          <a:lstStyle/>
          <a:p>
            <a:r>
              <a:rPr lang="en-GB" dirty="0" smtClean="0"/>
              <a:t>Application Launching using Voice command</a:t>
            </a:r>
            <a:endParaRPr lang="en-GB" dirty="0"/>
          </a:p>
        </p:txBody>
      </p:sp>
      <p:sp>
        <p:nvSpPr>
          <p:cNvPr id="4" name="Rectangle 3"/>
          <p:cNvSpPr/>
          <p:nvPr/>
        </p:nvSpPr>
        <p:spPr>
          <a:xfrm>
            <a:off x="454938" y="1231900"/>
            <a:ext cx="4585148" cy="336615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6" name="Rectangle 5"/>
          <p:cNvSpPr/>
          <p:nvPr/>
        </p:nvSpPr>
        <p:spPr>
          <a:xfrm>
            <a:off x="5040086" y="3403037"/>
            <a:ext cx="1191414" cy="1191414"/>
          </a:xfrm>
          <a:prstGeom prst="rect">
            <a:avLst/>
          </a:prstGeom>
          <a:solidFill>
            <a:srgbClr val="FFB9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45720" bIns="91440" rtlCol="0" anchor="t" anchorCtr="0"/>
          <a:lstStyle/>
          <a:p>
            <a:endParaRPr lang="en-US" sz="1400" dirty="0" smtClean="0">
              <a:solidFill>
                <a:schemeClr val="tx1">
                  <a:alpha val="99000"/>
                </a:schemeClr>
              </a:solidFill>
            </a:endParaRPr>
          </a:p>
        </p:txBody>
      </p:sp>
      <p:sp>
        <p:nvSpPr>
          <p:cNvPr id="7" name="Rectangle 6"/>
          <p:cNvSpPr/>
          <p:nvPr/>
        </p:nvSpPr>
        <p:spPr>
          <a:xfrm>
            <a:off x="585699" y="1334066"/>
            <a:ext cx="4323760" cy="9601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500" dirty="0">
                <a:solidFill>
                  <a:srgbClr val="505151">
                    <a:alpha val="99000"/>
                  </a:srgbClr>
                </a:solidFill>
              </a:rPr>
              <a:t>The Voice Command feature of Windows Phone 7 allowed users to start applications</a:t>
            </a:r>
          </a:p>
        </p:txBody>
      </p:sp>
      <p:sp>
        <p:nvSpPr>
          <p:cNvPr id="8" name="Rectangle 7"/>
          <p:cNvSpPr/>
          <p:nvPr/>
        </p:nvSpPr>
        <p:spPr>
          <a:xfrm>
            <a:off x="585698" y="2426452"/>
            <a:ext cx="4323760" cy="9601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500" dirty="0">
                <a:solidFill>
                  <a:srgbClr val="505151">
                    <a:alpha val="99000"/>
                  </a:srgbClr>
                </a:solidFill>
              </a:rPr>
              <a:t>In Windows Phone 8 the feature has been expanded to allow the user to request data from the application in the start command</a:t>
            </a:r>
          </a:p>
        </p:txBody>
      </p:sp>
      <p:sp>
        <p:nvSpPr>
          <p:cNvPr id="9" name="Rectangle 8"/>
          <p:cNvSpPr/>
          <p:nvPr/>
        </p:nvSpPr>
        <p:spPr>
          <a:xfrm>
            <a:off x="585697" y="3518837"/>
            <a:ext cx="4323760" cy="9601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500" dirty="0">
                <a:solidFill>
                  <a:srgbClr val="505151">
                    <a:alpha val="99000"/>
                  </a:srgbClr>
                </a:solidFill>
              </a:rPr>
              <a:t>The data will allow a particular application page to be selected when the program starts and can also pass request information to that page</a:t>
            </a:r>
          </a:p>
        </p:txBody>
      </p:sp>
    </p:spTree>
    <p:extLst>
      <p:ext uri="{BB962C8B-B14F-4D97-AF65-F5344CB8AC3E}">
        <p14:creationId xmlns:p14="http://schemas.microsoft.com/office/powerpoint/2010/main" val="7699419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7201" y="1233851"/>
            <a:ext cx="8229600" cy="33641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endParaRPr lang="en-US" sz="1600" dirty="0" err="1" smtClean="0">
              <a:solidFill>
                <a:schemeClr val="tx2">
                  <a:alpha val="99000"/>
                </a:schemeClr>
              </a:solidFill>
            </a:endParaRPr>
          </a:p>
        </p:txBody>
      </p:sp>
      <p:sp>
        <p:nvSpPr>
          <p:cNvPr id="2" name="Title 1"/>
          <p:cNvSpPr>
            <a:spLocks noGrp="1"/>
          </p:cNvSpPr>
          <p:nvPr>
            <p:ph type="title"/>
          </p:nvPr>
        </p:nvSpPr>
        <p:spPr>
          <a:xfrm>
            <a:off x="457200" y="401955"/>
            <a:ext cx="8229600" cy="360548"/>
          </a:xfrm>
        </p:spPr>
        <p:txBody>
          <a:bodyPr/>
          <a:lstStyle/>
          <a:p>
            <a:r>
              <a:rPr lang="en-GB" dirty="0" smtClean="0"/>
              <a:t>The Fortune Teller Program</a:t>
            </a:r>
            <a:endParaRPr lang="en-GB" dirty="0"/>
          </a:p>
        </p:txBody>
      </p:sp>
      <p:sp>
        <p:nvSpPr>
          <p:cNvPr id="10" name="Rectangle 9"/>
          <p:cNvSpPr/>
          <p:nvPr/>
        </p:nvSpPr>
        <p:spPr>
          <a:xfrm>
            <a:off x="5040086" y="1233850"/>
            <a:ext cx="3647568" cy="3364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11" name="Rectangle 10"/>
          <p:cNvSpPr/>
          <p:nvPr/>
        </p:nvSpPr>
        <p:spPr>
          <a:xfrm>
            <a:off x="7490679" y="1233850"/>
            <a:ext cx="1196975" cy="1196975"/>
          </a:xfrm>
          <a:prstGeom prst="rect">
            <a:avLst/>
          </a:prstGeom>
          <a:solidFill>
            <a:srgbClr val="BAD80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grpSp>
        <p:nvGrpSpPr>
          <p:cNvPr id="7" name="Group 6"/>
          <p:cNvGrpSpPr/>
          <p:nvPr/>
        </p:nvGrpSpPr>
        <p:grpSpPr>
          <a:xfrm>
            <a:off x="5137162" y="1375834"/>
            <a:ext cx="3450779" cy="3079657"/>
            <a:chOff x="4416954" y="529179"/>
            <a:chExt cx="4365649" cy="3896136"/>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6954" y="529180"/>
              <a:ext cx="2152956" cy="3896135"/>
            </a:xfrm>
            <a:prstGeom prst="roundRect">
              <a:avLst>
                <a:gd name="adj" fmla="val 4839"/>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3235" y="529179"/>
              <a:ext cx="2149368" cy="3896135"/>
            </a:xfrm>
            <a:prstGeom prst="roundRect">
              <a:avLst>
                <a:gd name="adj" fmla="val 5158"/>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6" name="Group 15"/>
          <p:cNvGrpSpPr/>
          <p:nvPr/>
        </p:nvGrpSpPr>
        <p:grpSpPr>
          <a:xfrm>
            <a:off x="573521" y="1343176"/>
            <a:ext cx="4357708" cy="3144973"/>
            <a:chOff x="573521" y="1343176"/>
            <a:chExt cx="4357708" cy="3144973"/>
          </a:xfrm>
        </p:grpSpPr>
        <p:sp>
          <p:nvSpPr>
            <p:cNvPr id="14" name="Rectangle 13"/>
            <p:cNvSpPr/>
            <p:nvPr/>
          </p:nvSpPr>
          <p:spPr>
            <a:xfrm>
              <a:off x="573521" y="2234406"/>
              <a:ext cx="4357708" cy="7772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r>
                <a:rPr lang="en-GB" sz="1500" dirty="0">
                  <a:solidFill>
                    <a:schemeClr val="tx2">
                      <a:alpha val="99000"/>
                    </a:schemeClr>
                  </a:solidFill>
                </a:rPr>
                <a:t>You can ask it questions and it will display replies</a:t>
              </a:r>
            </a:p>
            <a:p>
              <a:pPr marL="228600" lvl="1" indent="120650"/>
              <a:r>
                <a:rPr lang="en-GB" sz="1200" dirty="0">
                  <a:solidFill>
                    <a:schemeClr val="tx2">
                      <a:alpha val="99000"/>
                    </a:schemeClr>
                  </a:solidFill>
                </a:rPr>
                <a:t>It could also speak them</a:t>
              </a:r>
            </a:p>
          </p:txBody>
        </p:sp>
        <p:grpSp>
          <p:nvGrpSpPr>
            <p:cNvPr id="13" name="Group 12"/>
            <p:cNvGrpSpPr/>
            <p:nvPr/>
          </p:nvGrpSpPr>
          <p:grpSpPr>
            <a:xfrm>
              <a:off x="573521" y="1343176"/>
              <a:ext cx="4357708" cy="3144973"/>
              <a:chOff x="573521" y="1343176"/>
              <a:chExt cx="4357708" cy="3144973"/>
            </a:xfrm>
          </p:grpSpPr>
          <p:sp>
            <p:nvSpPr>
              <p:cNvPr id="12" name="Rectangle 11"/>
              <p:cNvSpPr/>
              <p:nvPr/>
            </p:nvSpPr>
            <p:spPr>
              <a:xfrm>
                <a:off x="573521" y="1343176"/>
                <a:ext cx="4357708" cy="7772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r>
                  <a:rPr lang="en-GB" sz="1500" dirty="0">
                    <a:solidFill>
                      <a:schemeClr val="tx2">
                        <a:alpha val="99000"/>
                      </a:schemeClr>
                    </a:solidFill>
                  </a:rPr>
                  <a:t>The Fortune Teller program will tell your future</a:t>
                </a:r>
              </a:p>
            </p:txBody>
          </p:sp>
          <p:sp>
            <p:nvSpPr>
              <p:cNvPr id="15" name="Rectangle 14"/>
              <p:cNvSpPr/>
              <p:nvPr/>
            </p:nvSpPr>
            <p:spPr>
              <a:xfrm>
                <a:off x="573521" y="3124201"/>
                <a:ext cx="4357708" cy="136394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r>
                  <a:rPr lang="en-GB" sz="1500" dirty="0">
                    <a:solidFill>
                      <a:schemeClr val="tx2">
                        <a:alpha val="99000"/>
                      </a:schemeClr>
                    </a:solidFill>
                  </a:rPr>
                  <a:t>Some of the spoken commands activate different pages of the application and </a:t>
                </a:r>
                <a:r>
                  <a:rPr lang="en-GB" sz="1500" dirty="0" smtClean="0">
                    <a:solidFill>
                      <a:schemeClr val="tx2">
                        <a:alpha val="99000"/>
                      </a:schemeClr>
                    </a:solidFill>
                  </a:rPr>
                  <a:t>others</a:t>
                </a:r>
                <a:br>
                  <a:rPr lang="en-GB" sz="1500" dirty="0" smtClean="0">
                    <a:solidFill>
                      <a:schemeClr val="tx2">
                        <a:alpha val="99000"/>
                      </a:schemeClr>
                    </a:solidFill>
                  </a:rPr>
                </a:br>
                <a:r>
                  <a:rPr lang="en-GB" sz="1500" dirty="0" smtClean="0">
                    <a:solidFill>
                      <a:schemeClr val="tx2">
                        <a:alpha val="99000"/>
                      </a:schemeClr>
                    </a:solidFill>
                  </a:rPr>
                  <a:t> </a:t>
                </a:r>
                <a:r>
                  <a:rPr lang="en-GB" sz="1500" dirty="0">
                    <a:solidFill>
                      <a:schemeClr val="tx2">
                        <a:alpha val="99000"/>
                      </a:schemeClr>
                    </a:solidFill>
                  </a:rPr>
                  <a:t>are processed by the application when it </a:t>
                </a:r>
                <a:r>
                  <a:rPr lang="en-GB" sz="1500" dirty="0" smtClean="0">
                    <a:solidFill>
                      <a:schemeClr val="tx2">
                        <a:alpha val="99000"/>
                      </a:schemeClr>
                    </a:solidFill>
                  </a:rPr>
                  <a:t/>
                </a:r>
                <a:br>
                  <a:rPr lang="en-GB" sz="1500" dirty="0" smtClean="0">
                    <a:solidFill>
                      <a:schemeClr val="tx2">
                        <a:alpha val="99000"/>
                      </a:schemeClr>
                    </a:solidFill>
                  </a:rPr>
                </a:br>
                <a:r>
                  <a:rPr lang="en-GB" sz="1500" dirty="0" smtClean="0">
                    <a:solidFill>
                      <a:schemeClr val="tx2">
                        <a:alpha val="99000"/>
                      </a:schemeClr>
                    </a:solidFill>
                  </a:rPr>
                  <a:t>starts </a:t>
                </a:r>
                <a:r>
                  <a:rPr lang="en-GB" sz="1500" dirty="0">
                    <a:solidFill>
                      <a:schemeClr val="tx2">
                        <a:alpha val="99000"/>
                      </a:schemeClr>
                    </a:solidFill>
                  </a:rPr>
                  <a:t>running</a:t>
                </a:r>
              </a:p>
            </p:txBody>
          </p:sp>
        </p:grpSp>
      </p:grpSp>
    </p:spTree>
    <p:extLst>
      <p:ext uri="{BB962C8B-B14F-4D97-AF65-F5344CB8AC3E}">
        <p14:creationId xmlns:p14="http://schemas.microsoft.com/office/powerpoint/2010/main" val="31075901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57200" y="4420894"/>
            <a:ext cx="8229600" cy="163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
        <p:nvSpPr>
          <p:cNvPr id="9" name="Rectangle 8"/>
          <p:cNvSpPr/>
          <p:nvPr/>
        </p:nvSpPr>
        <p:spPr>
          <a:xfrm>
            <a:off x="472431" y="3842534"/>
            <a:ext cx="8214369" cy="48639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600" dirty="0" smtClean="0">
                <a:solidFill>
                  <a:srgbClr val="505151">
                    <a:alpha val="99000"/>
                  </a:srgbClr>
                </a:solidFill>
              </a:rPr>
              <a:t>This is the “money” question: </a:t>
            </a:r>
            <a:r>
              <a:rPr lang="en-GB" sz="1600" i="1" dirty="0" smtClean="0">
                <a:solidFill>
                  <a:srgbClr val="505151">
                    <a:alpha val="99000"/>
                  </a:srgbClr>
                </a:solidFill>
              </a:rPr>
              <a:t>Fortune Teller, Will I Find Money?</a:t>
            </a:r>
            <a:endParaRPr lang="en-GB" sz="1600" i="1" dirty="0">
              <a:solidFill>
                <a:srgbClr val="505151">
                  <a:alpha val="99000"/>
                </a:srgbClr>
              </a:solidFill>
            </a:endParaRPr>
          </a:p>
        </p:txBody>
      </p:sp>
      <p:sp>
        <p:nvSpPr>
          <p:cNvPr id="7" name="Rectangle 4"/>
          <p:cNvSpPr>
            <a:spLocks noChangeArrowheads="1"/>
          </p:cNvSpPr>
          <p:nvPr/>
        </p:nvSpPr>
        <p:spPr bwMode="invGray">
          <a:xfrm>
            <a:off x="309322" y="737675"/>
            <a:ext cx="5683908" cy="3002119"/>
          </a:xfrm>
          <a:prstGeom prst="rect">
            <a:avLst/>
          </a:prstGeom>
          <a:solidFill>
            <a:schemeClr val="bg1">
              <a:alpha val="79999"/>
            </a:schemeClr>
          </a:solidFill>
          <a:ln w="12700" algn="ctr">
            <a:noFill/>
            <a:miter lim="800000"/>
            <a:headEnd/>
            <a:tailEnd/>
          </a:ln>
        </p:spPr>
        <p:txBody>
          <a:bodyPr wrap="none" lIns="182871" tIns="182871" rIns="182871" bIns="45718"/>
          <a:lstStyle/>
          <a:p>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CommandPrefix</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Fortune Teller </a:t>
            </a:r>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CommandPrefix</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Will I find money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Command</a:t>
            </a:r>
            <a:r>
              <a:rPr lang="en-GB" sz="1400" dirty="0">
                <a:solidFill>
                  <a:srgbClr val="0000FF"/>
                </a:solidFill>
                <a:highlight>
                  <a:srgbClr val="FFFFFF"/>
                </a:highlight>
                <a:latin typeface="Consolas"/>
              </a:rPr>
              <a:t> </a:t>
            </a:r>
            <a:r>
              <a:rPr lang="en-GB" sz="1400" dirty="0">
                <a:solidFill>
                  <a:srgbClr val="FF0000"/>
                </a:solidFill>
                <a:highlight>
                  <a:srgbClr val="FFFFFF"/>
                </a:highlight>
                <a:latin typeface="Consolas"/>
              </a:rPr>
              <a:t>Name</a:t>
            </a:r>
            <a:r>
              <a:rPr lang="en-GB" sz="1400" dirty="0">
                <a:solidFill>
                  <a:srgbClr val="0000FF"/>
                </a:solidFill>
                <a:highlight>
                  <a:srgbClr val="FFFFFF"/>
                </a:highlight>
                <a:latin typeface="Consolas"/>
              </a:rPr>
              <a:t>=</a:t>
            </a:r>
            <a:r>
              <a:rPr lang="en-GB" sz="1400" dirty="0">
                <a:solidFill>
                  <a:srgbClr val="000000"/>
                </a:solidFill>
                <a:highlight>
                  <a:srgbClr val="FFFFFF"/>
                </a:highlight>
                <a:latin typeface="Consolas"/>
              </a:rPr>
              <a:t>"</a:t>
            </a:r>
            <a:r>
              <a:rPr lang="en-GB" sz="1400" dirty="0" err="1">
                <a:solidFill>
                  <a:srgbClr val="0000FF"/>
                </a:solidFill>
                <a:highlight>
                  <a:srgbClr val="FFFFFF"/>
                </a:highlight>
                <a:latin typeface="Consolas"/>
              </a:rPr>
              <a:t>showMoney</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Will I find money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err="1">
                <a:solidFill>
                  <a:srgbClr val="A31515"/>
                </a:solidFill>
                <a:highlight>
                  <a:srgbClr val="FFFFFF"/>
                </a:highlight>
                <a:latin typeface="Consolas"/>
              </a:rPr>
              <a:t>ListenFor</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[Will I find] {</a:t>
            </a:r>
            <a:r>
              <a:rPr lang="en-GB" sz="1400" dirty="0" err="1">
                <a:solidFill>
                  <a:srgbClr val="000000"/>
                </a:solidFill>
                <a:highlight>
                  <a:srgbClr val="FFFFFF"/>
                </a:highlight>
                <a:latin typeface="Consolas"/>
              </a:rPr>
              <a:t>futureMoney</a:t>
            </a:r>
            <a:r>
              <a:rPr lang="en-GB" sz="1400" dirty="0">
                <a:solidFill>
                  <a:srgbClr val="000000"/>
                </a:solidFill>
                <a:highlight>
                  <a:srgbClr val="FFFFFF"/>
                </a:highlight>
                <a:latin typeface="Consolas"/>
              </a:rPr>
              <a:t>} </a:t>
            </a:r>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ListenFor</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Feedback</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Showing {</a:t>
            </a:r>
            <a:r>
              <a:rPr lang="en-GB" sz="1400" dirty="0" err="1">
                <a:solidFill>
                  <a:srgbClr val="000000"/>
                </a:solidFill>
                <a:highlight>
                  <a:srgbClr val="FFFFFF"/>
                </a:highlight>
                <a:latin typeface="Consolas"/>
              </a:rPr>
              <a:t>futureMoney</a:t>
            </a:r>
            <a:r>
              <a:rPr lang="en-GB" sz="1400" dirty="0">
                <a:solidFill>
                  <a:srgbClr val="000000"/>
                </a:solidFill>
                <a:highlight>
                  <a:srgbClr val="FFFFFF"/>
                </a:highlight>
                <a:latin typeface="Consolas"/>
              </a:rPr>
              <a:t>}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Feedback</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Navigate</a:t>
            </a:r>
            <a:r>
              <a:rPr lang="en-GB" sz="1400" dirty="0">
                <a:solidFill>
                  <a:srgbClr val="0000FF"/>
                </a:solidFill>
                <a:highlight>
                  <a:srgbClr val="FFFFFF"/>
                </a:highlight>
                <a:latin typeface="Consolas"/>
              </a:rPr>
              <a:t> </a:t>
            </a:r>
            <a:r>
              <a:rPr lang="en-GB" sz="1400" dirty="0">
                <a:solidFill>
                  <a:srgbClr val="FF0000"/>
                </a:solidFill>
                <a:highlight>
                  <a:srgbClr val="FFFFFF"/>
                </a:highlight>
                <a:latin typeface="Consolas"/>
              </a:rPr>
              <a:t>Target</a:t>
            </a:r>
            <a:r>
              <a:rPr lang="en-GB" sz="1400" dirty="0">
                <a:solidFill>
                  <a:srgbClr val="0000FF"/>
                </a:solidFill>
                <a:highlight>
                  <a:srgbClr val="FFFFFF"/>
                </a:highlight>
                <a:latin typeface="Consolas"/>
              </a:rPr>
              <a:t>=</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a:t>
            </a:r>
            <a:r>
              <a:rPr lang="en-GB" sz="1400" dirty="0" err="1">
                <a:solidFill>
                  <a:srgbClr val="0000FF"/>
                </a:solidFill>
                <a:highlight>
                  <a:srgbClr val="FFFFFF"/>
                </a:highlight>
                <a:latin typeface="Consolas"/>
              </a:rPr>
              <a:t>money.xaml</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Command</a:t>
            </a:r>
            <a:r>
              <a:rPr lang="en-GB" sz="1400" dirty="0" smtClean="0">
                <a:solidFill>
                  <a:srgbClr val="0000FF"/>
                </a:solidFill>
                <a:highlight>
                  <a:srgbClr val="FFFFFF"/>
                </a:highlight>
                <a:latin typeface="Consolas"/>
              </a:rPr>
              <a:t>&gt;</a:t>
            </a:r>
          </a:p>
          <a:p>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PhraseList</a:t>
            </a:r>
            <a:r>
              <a:rPr lang="en-GB" sz="1400" dirty="0">
                <a:solidFill>
                  <a:srgbClr val="0000FF"/>
                </a:solidFill>
                <a:highlight>
                  <a:srgbClr val="FFFFFF"/>
                </a:highlight>
                <a:latin typeface="Consolas"/>
              </a:rPr>
              <a:t> </a:t>
            </a:r>
            <a:r>
              <a:rPr lang="en-GB" sz="1400" dirty="0">
                <a:solidFill>
                  <a:srgbClr val="FF0000"/>
                </a:solidFill>
                <a:highlight>
                  <a:srgbClr val="FFFFFF"/>
                </a:highlight>
                <a:latin typeface="Consolas"/>
              </a:rPr>
              <a:t>Label</a:t>
            </a:r>
            <a:r>
              <a:rPr lang="en-GB" sz="1400" dirty="0">
                <a:solidFill>
                  <a:srgbClr val="0000FF"/>
                </a:solidFill>
                <a:highlight>
                  <a:srgbClr val="FFFFFF"/>
                </a:highlight>
                <a:latin typeface="Consolas"/>
              </a:rPr>
              <a:t>=</a:t>
            </a:r>
            <a:r>
              <a:rPr lang="en-GB" sz="1400" dirty="0">
                <a:solidFill>
                  <a:srgbClr val="000000"/>
                </a:solidFill>
                <a:highlight>
                  <a:srgbClr val="FFFFFF"/>
                </a:highlight>
                <a:latin typeface="Consolas"/>
              </a:rPr>
              <a:t>"</a:t>
            </a:r>
            <a:r>
              <a:rPr lang="en-GB" sz="1400" dirty="0" err="1">
                <a:solidFill>
                  <a:srgbClr val="0000FF"/>
                </a:solidFill>
                <a:highlight>
                  <a:srgbClr val="FFFFFF"/>
                </a:highlight>
                <a:latin typeface="Consolas"/>
              </a:rPr>
              <a:t>futureMoney</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money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riches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gold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PhraseList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endParaRPr lang="en-GB" sz="1400" dirty="0" smtClean="0">
              <a:solidFill>
                <a:srgbClr val="000000"/>
              </a:solidFill>
              <a:highlight>
                <a:srgbClr val="FFFFFF"/>
              </a:highlight>
              <a:latin typeface="Consolas"/>
            </a:endParaRPr>
          </a:p>
          <a:p>
            <a:endParaRPr lang="en-GB" sz="1400" dirty="0">
              <a:solidFill>
                <a:srgbClr val="000000"/>
              </a:solidFill>
              <a:highlight>
                <a:srgbClr val="FFFFFF"/>
              </a:highlight>
              <a:latin typeface="Consolas"/>
            </a:endParaRPr>
          </a:p>
        </p:txBody>
      </p:sp>
      <p:sp>
        <p:nvSpPr>
          <p:cNvPr id="2" name="Title 1"/>
          <p:cNvSpPr>
            <a:spLocks noGrp="1"/>
          </p:cNvSpPr>
          <p:nvPr>
            <p:ph type="title"/>
          </p:nvPr>
        </p:nvSpPr>
        <p:spPr>
          <a:xfrm>
            <a:off x="457200" y="401955"/>
            <a:ext cx="8229600" cy="387798"/>
          </a:xfrm>
        </p:spPr>
        <p:txBody>
          <a:bodyPr/>
          <a:lstStyle/>
          <a:p>
            <a:r>
              <a:rPr lang="en-GB" dirty="0" smtClean="0"/>
              <a:t>The Voice Command Definition (VCD) file</a:t>
            </a:r>
            <a:endParaRPr lang="en-GB" dirty="0"/>
          </a:p>
        </p:txBody>
      </p:sp>
    </p:spTree>
    <p:extLst>
      <p:ext uri="{BB962C8B-B14F-4D97-AF65-F5344CB8AC3E}">
        <p14:creationId xmlns:p14="http://schemas.microsoft.com/office/powerpoint/2010/main" val="34625092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977601" y="886069"/>
            <a:ext cx="2709199" cy="34598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7" name="Rectangle 4"/>
          <p:cNvSpPr>
            <a:spLocks noChangeArrowheads="1"/>
          </p:cNvSpPr>
          <p:nvPr/>
        </p:nvSpPr>
        <p:spPr bwMode="invGray">
          <a:xfrm>
            <a:off x="309322" y="737675"/>
            <a:ext cx="5683908" cy="3002119"/>
          </a:xfrm>
          <a:prstGeom prst="rect">
            <a:avLst/>
          </a:prstGeom>
          <a:solidFill>
            <a:schemeClr val="bg1">
              <a:alpha val="79999"/>
            </a:schemeClr>
          </a:solidFill>
          <a:ln w="12700" algn="ctr">
            <a:noFill/>
            <a:miter lim="800000"/>
            <a:headEnd/>
            <a:tailEnd/>
          </a:ln>
        </p:spPr>
        <p:txBody>
          <a:bodyPr wrap="none" lIns="182871" tIns="182871" rIns="182871" bIns="45718"/>
          <a:lstStyle/>
          <a:p>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CommandPrefix</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Fortune Teller </a:t>
            </a:r>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CommandPrefix</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Will I find money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Command</a:t>
            </a:r>
            <a:r>
              <a:rPr lang="en-GB" sz="1400" dirty="0">
                <a:solidFill>
                  <a:srgbClr val="0000FF"/>
                </a:solidFill>
                <a:highlight>
                  <a:srgbClr val="FFFFFF"/>
                </a:highlight>
                <a:latin typeface="Consolas"/>
              </a:rPr>
              <a:t> </a:t>
            </a:r>
            <a:r>
              <a:rPr lang="en-GB" sz="1400" dirty="0">
                <a:solidFill>
                  <a:srgbClr val="FF0000"/>
                </a:solidFill>
                <a:highlight>
                  <a:srgbClr val="FFFFFF"/>
                </a:highlight>
                <a:latin typeface="Consolas"/>
              </a:rPr>
              <a:t>Name</a:t>
            </a:r>
            <a:r>
              <a:rPr lang="en-GB" sz="1400" dirty="0">
                <a:solidFill>
                  <a:srgbClr val="0000FF"/>
                </a:solidFill>
                <a:highlight>
                  <a:srgbClr val="FFFFFF"/>
                </a:highlight>
                <a:latin typeface="Consolas"/>
              </a:rPr>
              <a:t>=</a:t>
            </a:r>
            <a:r>
              <a:rPr lang="en-GB" sz="1400" dirty="0">
                <a:solidFill>
                  <a:srgbClr val="000000"/>
                </a:solidFill>
                <a:highlight>
                  <a:srgbClr val="FFFFFF"/>
                </a:highlight>
                <a:latin typeface="Consolas"/>
              </a:rPr>
              <a:t>"</a:t>
            </a:r>
            <a:r>
              <a:rPr lang="en-GB" sz="1400" dirty="0" err="1">
                <a:solidFill>
                  <a:srgbClr val="0000FF"/>
                </a:solidFill>
                <a:highlight>
                  <a:srgbClr val="FFFFFF"/>
                </a:highlight>
                <a:latin typeface="Consolas"/>
              </a:rPr>
              <a:t>showMoney</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Will I find money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err="1">
                <a:solidFill>
                  <a:srgbClr val="A31515"/>
                </a:solidFill>
                <a:highlight>
                  <a:srgbClr val="FFFFFF"/>
                </a:highlight>
                <a:latin typeface="Consolas"/>
              </a:rPr>
              <a:t>ListenFor</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[Will I find] {</a:t>
            </a:r>
            <a:r>
              <a:rPr lang="en-GB" sz="1400" dirty="0" err="1">
                <a:solidFill>
                  <a:srgbClr val="000000"/>
                </a:solidFill>
                <a:highlight>
                  <a:srgbClr val="FFFFFF"/>
                </a:highlight>
                <a:latin typeface="Consolas"/>
              </a:rPr>
              <a:t>futureMoney</a:t>
            </a:r>
            <a:r>
              <a:rPr lang="en-GB" sz="1400" dirty="0">
                <a:solidFill>
                  <a:srgbClr val="000000"/>
                </a:solidFill>
                <a:highlight>
                  <a:srgbClr val="FFFFFF"/>
                </a:highlight>
                <a:latin typeface="Consolas"/>
              </a:rPr>
              <a:t>} </a:t>
            </a:r>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ListenFor</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Feedback</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Showing {</a:t>
            </a:r>
            <a:r>
              <a:rPr lang="en-GB" sz="1400" dirty="0" err="1">
                <a:solidFill>
                  <a:srgbClr val="000000"/>
                </a:solidFill>
                <a:highlight>
                  <a:srgbClr val="FFFFFF"/>
                </a:highlight>
                <a:latin typeface="Consolas"/>
              </a:rPr>
              <a:t>futureMoney</a:t>
            </a:r>
            <a:r>
              <a:rPr lang="en-GB" sz="1400" dirty="0">
                <a:solidFill>
                  <a:srgbClr val="000000"/>
                </a:solidFill>
                <a:highlight>
                  <a:srgbClr val="FFFFFF"/>
                </a:highlight>
                <a:latin typeface="Consolas"/>
              </a:rPr>
              <a:t>}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Feedback</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Navigate</a:t>
            </a:r>
            <a:r>
              <a:rPr lang="en-GB" sz="1400" dirty="0">
                <a:solidFill>
                  <a:srgbClr val="0000FF"/>
                </a:solidFill>
                <a:highlight>
                  <a:srgbClr val="FFFFFF"/>
                </a:highlight>
                <a:latin typeface="Consolas"/>
              </a:rPr>
              <a:t> </a:t>
            </a:r>
            <a:r>
              <a:rPr lang="en-GB" sz="1400" dirty="0">
                <a:solidFill>
                  <a:srgbClr val="FF0000"/>
                </a:solidFill>
                <a:highlight>
                  <a:srgbClr val="FFFFFF"/>
                </a:highlight>
                <a:latin typeface="Consolas"/>
              </a:rPr>
              <a:t>Target</a:t>
            </a:r>
            <a:r>
              <a:rPr lang="en-GB" sz="1400" dirty="0">
                <a:solidFill>
                  <a:srgbClr val="0000FF"/>
                </a:solidFill>
                <a:highlight>
                  <a:srgbClr val="FFFFFF"/>
                </a:highlight>
                <a:latin typeface="Consolas"/>
              </a:rPr>
              <a:t>=</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a:t>
            </a:r>
            <a:r>
              <a:rPr lang="en-GB" sz="1400" dirty="0" err="1">
                <a:solidFill>
                  <a:srgbClr val="0000FF"/>
                </a:solidFill>
                <a:highlight>
                  <a:srgbClr val="FFFFFF"/>
                </a:highlight>
                <a:latin typeface="Consolas"/>
              </a:rPr>
              <a:t>money.xaml</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Command</a:t>
            </a:r>
            <a:r>
              <a:rPr lang="en-GB" sz="1400" dirty="0" smtClean="0">
                <a:solidFill>
                  <a:srgbClr val="0000FF"/>
                </a:solidFill>
                <a:highlight>
                  <a:srgbClr val="FFFFFF"/>
                </a:highlight>
                <a:latin typeface="Consolas"/>
              </a:rPr>
              <a:t>&gt;</a:t>
            </a:r>
          </a:p>
          <a:p>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PhraseList</a:t>
            </a:r>
            <a:r>
              <a:rPr lang="en-GB" sz="1400" dirty="0">
                <a:solidFill>
                  <a:srgbClr val="0000FF"/>
                </a:solidFill>
                <a:highlight>
                  <a:srgbClr val="FFFFFF"/>
                </a:highlight>
                <a:latin typeface="Consolas"/>
              </a:rPr>
              <a:t> </a:t>
            </a:r>
            <a:r>
              <a:rPr lang="en-GB" sz="1400" dirty="0">
                <a:solidFill>
                  <a:srgbClr val="FF0000"/>
                </a:solidFill>
                <a:highlight>
                  <a:srgbClr val="FFFFFF"/>
                </a:highlight>
                <a:latin typeface="Consolas"/>
              </a:rPr>
              <a:t>Label</a:t>
            </a:r>
            <a:r>
              <a:rPr lang="en-GB" sz="1400" dirty="0">
                <a:solidFill>
                  <a:srgbClr val="0000FF"/>
                </a:solidFill>
                <a:highlight>
                  <a:srgbClr val="FFFFFF"/>
                </a:highlight>
                <a:latin typeface="Consolas"/>
              </a:rPr>
              <a:t>=</a:t>
            </a:r>
            <a:r>
              <a:rPr lang="en-GB" sz="1400" dirty="0">
                <a:solidFill>
                  <a:srgbClr val="000000"/>
                </a:solidFill>
                <a:highlight>
                  <a:srgbClr val="FFFFFF"/>
                </a:highlight>
                <a:latin typeface="Consolas"/>
              </a:rPr>
              <a:t>"</a:t>
            </a:r>
            <a:r>
              <a:rPr lang="en-GB" sz="1400" dirty="0" err="1">
                <a:solidFill>
                  <a:srgbClr val="0000FF"/>
                </a:solidFill>
                <a:highlight>
                  <a:srgbClr val="FFFFFF"/>
                </a:highlight>
                <a:latin typeface="Consolas"/>
              </a:rPr>
              <a:t>futureMoney</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money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riches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gold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PhraseList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endParaRPr lang="en-GB" sz="1400" dirty="0" smtClean="0">
              <a:solidFill>
                <a:srgbClr val="000000"/>
              </a:solidFill>
              <a:highlight>
                <a:srgbClr val="FFFFFF"/>
              </a:highlight>
              <a:latin typeface="Consolas"/>
            </a:endParaRPr>
          </a:p>
          <a:p>
            <a:endParaRPr lang="en-GB" sz="1400" dirty="0">
              <a:solidFill>
                <a:srgbClr val="000000"/>
              </a:solidFill>
              <a:highlight>
                <a:srgbClr val="FFFFFF"/>
              </a:highlight>
              <a:latin typeface="Consolas"/>
            </a:endParaRPr>
          </a:p>
        </p:txBody>
      </p:sp>
      <p:sp>
        <p:nvSpPr>
          <p:cNvPr id="2" name="Title 1"/>
          <p:cNvSpPr>
            <a:spLocks noGrp="1"/>
          </p:cNvSpPr>
          <p:nvPr>
            <p:ph type="title"/>
          </p:nvPr>
        </p:nvSpPr>
        <p:spPr>
          <a:xfrm>
            <a:off x="457200" y="401955"/>
            <a:ext cx="8229600" cy="387798"/>
          </a:xfrm>
        </p:spPr>
        <p:txBody>
          <a:bodyPr/>
          <a:lstStyle/>
          <a:p>
            <a:r>
              <a:rPr lang="en-GB" dirty="0" smtClean="0"/>
              <a:t>The Voice Command Definition (VCD) file</a:t>
            </a:r>
            <a:endParaRPr lang="en-GB" dirty="0"/>
          </a:p>
        </p:txBody>
      </p:sp>
      <p:sp>
        <p:nvSpPr>
          <p:cNvPr id="13" name="Rectangle 12"/>
          <p:cNvSpPr/>
          <p:nvPr/>
        </p:nvSpPr>
        <p:spPr>
          <a:xfrm>
            <a:off x="457200" y="4420894"/>
            <a:ext cx="8229600" cy="163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
        <p:nvSpPr>
          <p:cNvPr id="15" name="Rectangle 14"/>
          <p:cNvSpPr/>
          <p:nvPr/>
        </p:nvSpPr>
        <p:spPr>
          <a:xfrm>
            <a:off x="6082301" y="976047"/>
            <a:ext cx="2506895" cy="9041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500" dirty="0">
                <a:solidFill>
                  <a:srgbClr val="505151">
                    <a:alpha val="99000"/>
                  </a:srgbClr>
                </a:solidFill>
              </a:rPr>
              <a:t>This is the phrase the user says to trigger the command</a:t>
            </a:r>
          </a:p>
        </p:txBody>
      </p:sp>
      <p:sp>
        <p:nvSpPr>
          <p:cNvPr id="17" name="Left Arrow 16"/>
          <p:cNvSpPr/>
          <p:nvPr/>
        </p:nvSpPr>
        <p:spPr>
          <a:xfrm>
            <a:off x="5174313" y="938611"/>
            <a:ext cx="1606575" cy="226030"/>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8" name="Rectangle 17"/>
          <p:cNvSpPr/>
          <p:nvPr/>
        </p:nvSpPr>
        <p:spPr>
          <a:xfrm>
            <a:off x="6082300" y="1959621"/>
            <a:ext cx="2506895" cy="904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500" dirty="0">
                <a:solidFill>
                  <a:srgbClr val="505151">
                    <a:alpha val="99000"/>
                  </a:srgbClr>
                </a:solidFill>
              </a:rPr>
              <a:t>All of the Fortune Teller commands start with </a:t>
            </a:r>
            <a:r>
              <a:rPr lang="en-GB" sz="1500" dirty="0" smtClean="0">
                <a:solidFill>
                  <a:srgbClr val="505151">
                    <a:alpha val="99000"/>
                  </a:srgbClr>
                </a:solidFill>
              </a:rPr>
              <a:t/>
            </a:r>
            <a:br>
              <a:rPr lang="en-GB" sz="1500" dirty="0" smtClean="0">
                <a:solidFill>
                  <a:srgbClr val="505151">
                    <a:alpha val="99000"/>
                  </a:srgbClr>
                </a:solidFill>
              </a:rPr>
            </a:br>
            <a:r>
              <a:rPr lang="en-GB" sz="1500" dirty="0" smtClean="0">
                <a:solidFill>
                  <a:srgbClr val="505151">
                    <a:alpha val="99000"/>
                  </a:srgbClr>
                </a:solidFill>
              </a:rPr>
              <a:t>this </a:t>
            </a:r>
            <a:r>
              <a:rPr lang="en-GB" sz="1500" dirty="0">
                <a:solidFill>
                  <a:srgbClr val="505151">
                    <a:alpha val="99000"/>
                  </a:srgbClr>
                </a:solidFill>
              </a:rPr>
              <a:t>phrase</a:t>
            </a:r>
          </a:p>
        </p:txBody>
      </p:sp>
    </p:spTree>
    <p:extLst>
      <p:ext uri="{BB962C8B-B14F-4D97-AF65-F5344CB8AC3E}">
        <p14:creationId xmlns:p14="http://schemas.microsoft.com/office/powerpoint/2010/main" val="4749626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ChangeArrowheads="1"/>
          </p:cNvSpPr>
          <p:nvPr/>
        </p:nvSpPr>
        <p:spPr bwMode="invGray">
          <a:xfrm>
            <a:off x="309322" y="737675"/>
            <a:ext cx="5683908" cy="3002119"/>
          </a:xfrm>
          <a:prstGeom prst="rect">
            <a:avLst/>
          </a:prstGeom>
          <a:solidFill>
            <a:schemeClr val="bg1">
              <a:alpha val="79999"/>
            </a:schemeClr>
          </a:solidFill>
          <a:ln w="12700" algn="ctr">
            <a:noFill/>
            <a:miter lim="800000"/>
            <a:headEnd/>
            <a:tailEnd/>
          </a:ln>
        </p:spPr>
        <p:txBody>
          <a:bodyPr wrap="none" lIns="182871" tIns="182871" rIns="182871" bIns="45718"/>
          <a:lstStyle/>
          <a:p>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CommandPrefix</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Fortune Teller </a:t>
            </a:r>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CommandPrefix</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Will I find money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Command</a:t>
            </a:r>
            <a:r>
              <a:rPr lang="en-GB" sz="1400" dirty="0">
                <a:solidFill>
                  <a:srgbClr val="0000FF"/>
                </a:solidFill>
                <a:highlight>
                  <a:srgbClr val="FFFFFF"/>
                </a:highlight>
                <a:latin typeface="Consolas"/>
              </a:rPr>
              <a:t> </a:t>
            </a:r>
            <a:r>
              <a:rPr lang="en-GB" sz="1400" dirty="0">
                <a:solidFill>
                  <a:srgbClr val="FF0000"/>
                </a:solidFill>
                <a:highlight>
                  <a:srgbClr val="FFFFFF"/>
                </a:highlight>
                <a:latin typeface="Consolas"/>
              </a:rPr>
              <a:t>Name</a:t>
            </a:r>
            <a:r>
              <a:rPr lang="en-GB" sz="1400" dirty="0">
                <a:solidFill>
                  <a:srgbClr val="0000FF"/>
                </a:solidFill>
                <a:highlight>
                  <a:srgbClr val="FFFFFF"/>
                </a:highlight>
                <a:latin typeface="Consolas"/>
              </a:rPr>
              <a:t>=</a:t>
            </a:r>
            <a:r>
              <a:rPr lang="en-GB" sz="1400" dirty="0">
                <a:solidFill>
                  <a:srgbClr val="000000"/>
                </a:solidFill>
                <a:highlight>
                  <a:srgbClr val="FFFFFF"/>
                </a:highlight>
                <a:latin typeface="Consolas"/>
              </a:rPr>
              <a:t>"</a:t>
            </a:r>
            <a:r>
              <a:rPr lang="en-GB" sz="1400" dirty="0" err="1">
                <a:solidFill>
                  <a:srgbClr val="0000FF"/>
                </a:solidFill>
                <a:highlight>
                  <a:srgbClr val="FFFFFF"/>
                </a:highlight>
                <a:latin typeface="Consolas"/>
              </a:rPr>
              <a:t>showMoney</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Will I find money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err="1">
                <a:solidFill>
                  <a:srgbClr val="A31515"/>
                </a:solidFill>
                <a:highlight>
                  <a:srgbClr val="FFFFFF"/>
                </a:highlight>
                <a:latin typeface="Consolas"/>
              </a:rPr>
              <a:t>ListenFor</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[Will I find] {</a:t>
            </a:r>
            <a:r>
              <a:rPr lang="en-GB" sz="1400" dirty="0" err="1">
                <a:solidFill>
                  <a:srgbClr val="000000"/>
                </a:solidFill>
                <a:highlight>
                  <a:srgbClr val="FFFFFF"/>
                </a:highlight>
                <a:latin typeface="Consolas"/>
              </a:rPr>
              <a:t>futureMoney</a:t>
            </a:r>
            <a:r>
              <a:rPr lang="en-GB" sz="1400" dirty="0">
                <a:solidFill>
                  <a:srgbClr val="000000"/>
                </a:solidFill>
                <a:highlight>
                  <a:srgbClr val="FFFFFF"/>
                </a:highlight>
                <a:latin typeface="Consolas"/>
              </a:rPr>
              <a:t>} </a:t>
            </a:r>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ListenFor</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Feedback</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Showing {</a:t>
            </a:r>
            <a:r>
              <a:rPr lang="en-GB" sz="1400" dirty="0" err="1">
                <a:solidFill>
                  <a:srgbClr val="000000"/>
                </a:solidFill>
                <a:highlight>
                  <a:srgbClr val="FFFFFF"/>
                </a:highlight>
                <a:latin typeface="Consolas"/>
              </a:rPr>
              <a:t>futureMoney</a:t>
            </a:r>
            <a:r>
              <a:rPr lang="en-GB" sz="1400" dirty="0">
                <a:solidFill>
                  <a:srgbClr val="000000"/>
                </a:solidFill>
                <a:highlight>
                  <a:srgbClr val="FFFFFF"/>
                </a:highlight>
                <a:latin typeface="Consolas"/>
              </a:rPr>
              <a:t>}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Feedback</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Navigate</a:t>
            </a:r>
            <a:r>
              <a:rPr lang="en-GB" sz="1400" dirty="0">
                <a:solidFill>
                  <a:srgbClr val="0000FF"/>
                </a:solidFill>
                <a:highlight>
                  <a:srgbClr val="FFFFFF"/>
                </a:highlight>
                <a:latin typeface="Consolas"/>
              </a:rPr>
              <a:t> </a:t>
            </a:r>
            <a:r>
              <a:rPr lang="en-GB" sz="1400" dirty="0">
                <a:solidFill>
                  <a:srgbClr val="FF0000"/>
                </a:solidFill>
                <a:highlight>
                  <a:srgbClr val="FFFFFF"/>
                </a:highlight>
                <a:latin typeface="Consolas"/>
              </a:rPr>
              <a:t>Target</a:t>
            </a:r>
            <a:r>
              <a:rPr lang="en-GB" sz="1400" dirty="0">
                <a:solidFill>
                  <a:srgbClr val="0000FF"/>
                </a:solidFill>
                <a:highlight>
                  <a:srgbClr val="FFFFFF"/>
                </a:highlight>
                <a:latin typeface="Consolas"/>
              </a:rPr>
              <a:t>=</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a:t>
            </a:r>
            <a:r>
              <a:rPr lang="en-GB" sz="1400" dirty="0" err="1">
                <a:solidFill>
                  <a:srgbClr val="0000FF"/>
                </a:solidFill>
                <a:highlight>
                  <a:srgbClr val="FFFFFF"/>
                </a:highlight>
                <a:latin typeface="Consolas"/>
              </a:rPr>
              <a:t>money.xaml</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Command</a:t>
            </a:r>
            <a:r>
              <a:rPr lang="en-GB" sz="1400" dirty="0" smtClean="0">
                <a:solidFill>
                  <a:srgbClr val="0000FF"/>
                </a:solidFill>
                <a:highlight>
                  <a:srgbClr val="FFFFFF"/>
                </a:highlight>
                <a:latin typeface="Consolas"/>
              </a:rPr>
              <a:t>&gt;</a:t>
            </a:r>
          </a:p>
          <a:p>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PhraseList</a:t>
            </a:r>
            <a:r>
              <a:rPr lang="en-GB" sz="1400" dirty="0">
                <a:solidFill>
                  <a:srgbClr val="0000FF"/>
                </a:solidFill>
                <a:highlight>
                  <a:srgbClr val="FFFFFF"/>
                </a:highlight>
                <a:latin typeface="Consolas"/>
              </a:rPr>
              <a:t> </a:t>
            </a:r>
            <a:r>
              <a:rPr lang="en-GB" sz="1400" dirty="0">
                <a:solidFill>
                  <a:srgbClr val="FF0000"/>
                </a:solidFill>
                <a:highlight>
                  <a:srgbClr val="FFFFFF"/>
                </a:highlight>
                <a:latin typeface="Consolas"/>
              </a:rPr>
              <a:t>Label</a:t>
            </a:r>
            <a:r>
              <a:rPr lang="en-GB" sz="1400" dirty="0">
                <a:solidFill>
                  <a:srgbClr val="0000FF"/>
                </a:solidFill>
                <a:highlight>
                  <a:srgbClr val="FFFFFF"/>
                </a:highlight>
                <a:latin typeface="Consolas"/>
              </a:rPr>
              <a:t>=</a:t>
            </a:r>
            <a:r>
              <a:rPr lang="en-GB" sz="1400" dirty="0">
                <a:solidFill>
                  <a:srgbClr val="000000"/>
                </a:solidFill>
                <a:highlight>
                  <a:srgbClr val="FFFFFF"/>
                </a:highlight>
                <a:latin typeface="Consolas"/>
              </a:rPr>
              <a:t>"</a:t>
            </a:r>
            <a:r>
              <a:rPr lang="en-GB" sz="1400" dirty="0" err="1">
                <a:solidFill>
                  <a:srgbClr val="0000FF"/>
                </a:solidFill>
                <a:highlight>
                  <a:srgbClr val="FFFFFF"/>
                </a:highlight>
                <a:latin typeface="Consolas"/>
              </a:rPr>
              <a:t>futureMoney</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money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riches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gold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PhraseList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endParaRPr lang="en-GB" sz="1400" dirty="0" smtClean="0">
              <a:solidFill>
                <a:srgbClr val="000000"/>
              </a:solidFill>
              <a:highlight>
                <a:srgbClr val="FFFFFF"/>
              </a:highlight>
              <a:latin typeface="Consolas"/>
            </a:endParaRPr>
          </a:p>
          <a:p>
            <a:endParaRPr lang="en-GB" sz="1400" dirty="0">
              <a:solidFill>
                <a:srgbClr val="000000"/>
              </a:solidFill>
              <a:highlight>
                <a:srgbClr val="FFFFFF"/>
              </a:highlight>
              <a:latin typeface="Consolas"/>
            </a:endParaRPr>
          </a:p>
        </p:txBody>
      </p:sp>
      <p:sp>
        <p:nvSpPr>
          <p:cNvPr id="2" name="Title 1"/>
          <p:cNvSpPr>
            <a:spLocks noGrp="1"/>
          </p:cNvSpPr>
          <p:nvPr>
            <p:ph type="title"/>
          </p:nvPr>
        </p:nvSpPr>
        <p:spPr>
          <a:xfrm>
            <a:off x="457200" y="401955"/>
            <a:ext cx="8229600" cy="387798"/>
          </a:xfrm>
        </p:spPr>
        <p:txBody>
          <a:bodyPr/>
          <a:lstStyle/>
          <a:p>
            <a:r>
              <a:rPr lang="en-GB" dirty="0" smtClean="0"/>
              <a:t>The Voice Command Definition (VCD) file</a:t>
            </a:r>
            <a:endParaRPr lang="en-GB" dirty="0"/>
          </a:p>
        </p:txBody>
      </p:sp>
      <p:sp>
        <p:nvSpPr>
          <p:cNvPr id="10" name="Rectangle 9"/>
          <p:cNvSpPr/>
          <p:nvPr/>
        </p:nvSpPr>
        <p:spPr>
          <a:xfrm>
            <a:off x="5977601" y="886069"/>
            <a:ext cx="2709199" cy="34598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4" name="Rectangle 13"/>
          <p:cNvSpPr/>
          <p:nvPr/>
        </p:nvSpPr>
        <p:spPr>
          <a:xfrm>
            <a:off x="457200" y="4420894"/>
            <a:ext cx="8229600" cy="163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
        <p:nvSpPr>
          <p:cNvPr id="15" name="Rectangle 14"/>
          <p:cNvSpPr/>
          <p:nvPr/>
        </p:nvSpPr>
        <p:spPr>
          <a:xfrm>
            <a:off x="6082301" y="976047"/>
            <a:ext cx="2506895" cy="188769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600" dirty="0">
                <a:solidFill>
                  <a:srgbClr val="505151">
                    <a:alpha val="99000"/>
                  </a:srgbClr>
                </a:solidFill>
              </a:rPr>
              <a:t>This is example text that will be displayed by the help for this app as an example of the commands the app supports</a:t>
            </a:r>
          </a:p>
        </p:txBody>
      </p:sp>
      <p:sp>
        <p:nvSpPr>
          <p:cNvPr id="16" name="Left Arrow 15"/>
          <p:cNvSpPr/>
          <p:nvPr/>
        </p:nvSpPr>
        <p:spPr>
          <a:xfrm>
            <a:off x="4325420" y="1159948"/>
            <a:ext cx="1606575" cy="226030"/>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Tree>
    <p:extLst>
      <p:ext uri="{BB962C8B-B14F-4D97-AF65-F5344CB8AC3E}">
        <p14:creationId xmlns:p14="http://schemas.microsoft.com/office/powerpoint/2010/main" val="102932554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ChangeArrowheads="1"/>
          </p:cNvSpPr>
          <p:nvPr/>
        </p:nvSpPr>
        <p:spPr bwMode="invGray">
          <a:xfrm>
            <a:off x="309322" y="737675"/>
            <a:ext cx="5683908" cy="3002119"/>
          </a:xfrm>
          <a:prstGeom prst="rect">
            <a:avLst/>
          </a:prstGeom>
          <a:solidFill>
            <a:schemeClr val="bg1">
              <a:alpha val="79999"/>
            </a:schemeClr>
          </a:solidFill>
          <a:ln w="12700" algn="ctr">
            <a:noFill/>
            <a:miter lim="800000"/>
            <a:headEnd/>
            <a:tailEnd/>
          </a:ln>
        </p:spPr>
        <p:txBody>
          <a:bodyPr wrap="none" lIns="182871" tIns="182871" rIns="182871" bIns="45718"/>
          <a:lstStyle/>
          <a:p>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CommandPrefix</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Fortune Teller </a:t>
            </a:r>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CommandPrefix</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Will I find money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Command</a:t>
            </a:r>
            <a:r>
              <a:rPr lang="en-GB" sz="1400" dirty="0">
                <a:solidFill>
                  <a:srgbClr val="0000FF"/>
                </a:solidFill>
                <a:highlight>
                  <a:srgbClr val="FFFFFF"/>
                </a:highlight>
                <a:latin typeface="Consolas"/>
              </a:rPr>
              <a:t> </a:t>
            </a:r>
            <a:r>
              <a:rPr lang="en-GB" sz="1400" dirty="0">
                <a:solidFill>
                  <a:srgbClr val="FF0000"/>
                </a:solidFill>
                <a:highlight>
                  <a:srgbClr val="FFFFFF"/>
                </a:highlight>
                <a:latin typeface="Consolas"/>
              </a:rPr>
              <a:t>Name</a:t>
            </a:r>
            <a:r>
              <a:rPr lang="en-GB" sz="1400" dirty="0">
                <a:solidFill>
                  <a:srgbClr val="0000FF"/>
                </a:solidFill>
                <a:highlight>
                  <a:srgbClr val="FFFFFF"/>
                </a:highlight>
                <a:latin typeface="Consolas"/>
              </a:rPr>
              <a:t>=</a:t>
            </a:r>
            <a:r>
              <a:rPr lang="en-GB" sz="1400" dirty="0">
                <a:solidFill>
                  <a:srgbClr val="000000"/>
                </a:solidFill>
                <a:highlight>
                  <a:srgbClr val="FFFFFF"/>
                </a:highlight>
                <a:latin typeface="Consolas"/>
              </a:rPr>
              <a:t>"</a:t>
            </a:r>
            <a:r>
              <a:rPr lang="en-GB" sz="1400" dirty="0" err="1">
                <a:solidFill>
                  <a:srgbClr val="0000FF"/>
                </a:solidFill>
                <a:highlight>
                  <a:srgbClr val="FFFFFF"/>
                </a:highlight>
                <a:latin typeface="Consolas"/>
              </a:rPr>
              <a:t>showMoney</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Will I find money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err="1">
                <a:solidFill>
                  <a:srgbClr val="A31515"/>
                </a:solidFill>
                <a:highlight>
                  <a:srgbClr val="FFFFFF"/>
                </a:highlight>
                <a:latin typeface="Consolas"/>
              </a:rPr>
              <a:t>ListenFor</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[Will I find] {</a:t>
            </a:r>
            <a:r>
              <a:rPr lang="en-GB" sz="1400" dirty="0" err="1">
                <a:solidFill>
                  <a:srgbClr val="000000"/>
                </a:solidFill>
                <a:highlight>
                  <a:srgbClr val="FFFFFF"/>
                </a:highlight>
                <a:latin typeface="Consolas"/>
              </a:rPr>
              <a:t>futureMoney</a:t>
            </a:r>
            <a:r>
              <a:rPr lang="en-GB" sz="1400" dirty="0">
                <a:solidFill>
                  <a:srgbClr val="000000"/>
                </a:solidFill>
                <a:highlight>
                  <a:srgbClr val="FFFFFF"/>
                </a:highlight>
                <a:latin typeface="Consolas"/>
              </a:rPr>
              <a:t>} </a:t>
            </a:r>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ListenFor</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Feedback</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Showing {</a:t>
            </a:r>
            <a:r>
              <a:rPr lang="en-GB" sz="1400" dirty="0" err="1">
                <a:solidFill>
                  <a:srgbClr val="000000"/>
                </a:solidFill>
                <a:highlight>
                  <a:srgbClr val="FFFFFF"/>
                </a:highlight>
                <a:latin typeface="Consolas"/>
              </a:rPr>
              <a:t>futureMoney</a:t>
            </a:r>
            <a:r>
              <a:rPr lang="en-GB" sz="1400" dirty="0">
                <a:solidFill>
                  <a:srgbClr val="000000"/>
                </a:solidFill>
                <a:highlight>
                  <a:srgbClr val="FFFFFF"/>
                </a:highlight>
                <a:latin typeface="Consolas"/>
              </a:rPr>
              <a:t>}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Feedback</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Navigate</a:t>
            </a:r>
            <a:r>
              <a:rPr lang="en-GB" sz="1400" dirty="0">
                <a:solidFill>
                  <a:srgbClr val="0000FF"/>
                </a:solidFill>
                <a:highlight>
                  <a:srgbClr val="FFFFFF"/>
                </a:highlight>
                <a:latin typeface="Consolas"/>
              </a:rPr>
              <a:t> </a:t>
            </a:r>
            <a:r>
              <a:rPr lang="en-GB" sz="1400" dirty="0">
                <a:solidFill>
                  <a:srgbClr val="FF0000"/>
                </a:solidFill>
                <a:highlight>
                  <a:srgbClr val="FFFFFF"/>
                </a:highlight>
                <a:latin typeface="Consolas"/>
              </a:rPr>
              <a:t>Target</a:t>
            </a:r>
            <a:r>
              <a:rPr lang="en-GB" sz="1400" dirty="0">
                <a:solidFill>
                  <a:srgbClr val="0000FF"/>
                </a:solidFill>
                <a:highlight>
                  <a:srgbClr val="FFFFFF"/>
                </a:highlight>
                <a:latin typeface="Consolas"/>
              </a:rPr>
              <a:t>=</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a:t>
            </a:r>
            <a:r>
              <a:rPr lang="en-GB" sz="1400" dirty="0" err="1">
                <a:solidFill>
                  <a:srgbClr val="0000FF"/>
                </a:solidFill>
                <a:highlight>
                  <a:srgbClr val="FFFFFF"/>
                </a:highlight>
                <a:latin typeface="Consolas"/>
              </a:rPr>
              <a:t>money.xaml</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Command</a:t>
            </a:r>
            <a:r>
              <a:rPr lang="en-GB" sz="1400" dirty="0" smtClean="0">
                <a:solidFill>
                  <a:srgbClr val="0000FF"/>
                </a:solidFill>
                <a:highlight>
                  <a:srgbClr val="FFFFFF"/>
                </a:highlight>
                <a:latin typeface="Consolas"/>
              </a:rPr>
              <a:t>&gt;</a:t>
            </a:r>
          </a:p>
          <a:p>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PhraseList</a:t>
            </a:r>
            <a:r>
              <a:rPr lang="en-GB" sz="1400" dirty="0">
                <a:solidFill>
                  <a:srgbClr val="0000FF"/>
                </a:solidFill>
                <a:highlight>
                  <a:srgbClr val="FFFFFF"/>
                </a:highlight>
                <a:latin typeface="Consolas"/>
              </a:rPr>
              <a:t> </a:t>
            </a:r>
            <a:r>
              <a:rPr lang="en-GB" sz="1400" dirty="0">
                <a:solidFill>
                  <a:srgbClr val="FF0000"/>
                </a:solidFill>
                <a:highlight>
                  <a:srgbClr val="FFFFFF"/>
                </a:highlight>
                <a:latin typeface="Consolas"/>
              </a:rPr>
              <a:t>Label</a:t>
            </a:r>
            <a:r>
              <a:rPr lang="en-GB" sz="1400" dirty="0">
                <a:solidFill>
                  <a:srgbClr val="0000FF"/>
                </a:solidFill>
                <a:highlight>
                  <a:srgbClr val="FFFFFF"/>
                </a:highlight>
                <a:latin typeface="Consolas"/>
              </a:rPr>
              <a:t>=</a:t>
            </a:r>
            <a:r>
              <a:rPr lang="en-GB" sz="1400" dirty="0">
                <a:solidFill>
                  <a:srgbClr val="000000"/>
                </a:solidFill>
                <a:highlight>
                  <a:srgbClr val="FFFFFF"/>
                </a:highlight>
                <a:latin typeface="Consolas"/>
              </a:rPr>
              <a:t>"</a:t>
            </a:r>
            <a:r>
              <a:rPr lang="en-GB" sz="1400" dirty="0" err="1">
                <a:solidFill>
                  <a:srgbClr val="0000FF"/>
                </a:solidFill>
                <a:highlight>
                  <a:srgbClr val="FFFFFF"/>
                </a:highlight>
                <a:latin typeface="Consolas"/>
              </a:rPr>
              <a:t>futureMoney</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money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riches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gold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PhraseList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endParaRPr lang="en-GB" sz="1400" dirty="0" smtClean="0">
              <a:solidFill>
                <a:srgbClr val="000000"/>
              </a:solidFill>
              <a:highlight>
                <a:srgbClr val="FFFFFF"/>
              </a:highlight>
              <a:latin typeface="Consolas"/>
            </a:endParaRPr>
          </a:p>
          <a:p>
            <a:endParaRPr lang="en-GB" sz="1400" dirty="0">
              <a:solidFill>
                <a:srgbClr val="000000"/>
              </a:solidFill>
              <a:highlight>
                <a:srgbClr val="FFFFFF"/>
              </a:highlight>
              <a:latin typeface="Consolas"/>
            </a:endParaRPr>
          </a:p>
        </p:txBody>
      </p:sp>
      <p:sp>
        <p:nvSpPr>
          <p:cNvPr id="2" name="Title 1"/>
          <p:cNvSpPr>
            <a:spLocks noGrp="1"/>
          </p:cNvSpPr>
          <p:nvPr>
            <p:ph type="title"/>
          </p:nvPr>
        </p:nvSpPr>
        <p:spPr>
          <a:xfrm>
            <a:off x="457200" y="401955"/>
            <a:ext cx="8229600" cy="387798"/>
          </a:xfrm>
        </p:spPr>
        <p:txBody>
          <a:bodyPr/>
          <a:lstStyle/>
          <a:p>
            <a:r>
              <a:rPr lang="en-GB" dirty="0" smtClean="0"/>
              <a:t>The Voice Command Definition (VCD) file</a:t>
            </a:r>
            <a:endParaRPr lang="en-GB" dirty="0"/>
          </a:p>
        </p:txBody>
      </p:sp>
      <p:sp>
        <p:nvSpPr>
          <p:cNvPr id="10" name="Rectangle 9"/>
          <p:cNvSpPr/>
          <p:nvPr/>
        </p:nvSpPr>
        <p:spPr>
          <a:xfrm>
            <a:off x="5977601" y="886069"/>
            <a:ext cx="2709199" cy="34598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4" name="Rectangle 13"/>
          <p:cNvSpPr/>
          <p:nvPr/>
        </p:nvSpPr>
        <p:spPr>
          <a:xfrm>
            <a:off x="457200" y="4420894"/>
            <a:ext cx="8229600" cy="163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
        <p:nvSpPr>
          <p:cNvPr id="15" name="Rectangle 14"/>
          <p:cNvSpPr/>
          <p:nvPr/>
        </p:nvSpPr>
        <p:spPr>
          <a:xfrm>
            <a:off x="6082301" y="976047"/>
            <a:ext cx="2506895" cy="9041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500" dirty="0" smtClean="0">
                <a:solidFill>
                  <a:srgbClr val="505151">
                    <a:alpha val="99000"/>
                  </a:srgbClr>
                </a:solidFill>
              </a:rPr>
              <a:t>This is the command name</a:t>
            </a:r>
            <a:endParaRPr lang="en-GB" sz="1500" dirty="0">
              <a:solidFill>
                <a:srgbClr val="505151">
                  <a:alpha val="99000"/>
                </a:srgbClr>
              </a:solidFill>
            </a:endParaRPr>
          </a:p>
        </p:txBody>
      </p:sp>
      <p:sp>
        <p:nvSpPr>
          <p:cNvPr id="16" name="Left Arrow 15"/>
          <p:cNvSpPr/>
          <p:nvPr/>
        </p:nvSpPr>
        <p:spPr>
          <a:xfrm>
            <a:off x="3151276" y="1343483"/>
            <a:ext cx="2780719" cy="226030"/>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7" name="Rectangle 16"/>
          <p:cNvSpPr/>
          <p:nvPr/>
        </p:nvSpPr>
        <p:spPr>
          <a:xfrm>
            <a:off x="6082300" y="1959621"/>
            <a:ext cx="2506895" cy="904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500" dirty="0" smtClean="0">
                <a:solidFill>
                  <a:srgbClr val="505151">
                    <a:alpha val="99000"/>
                  </a:srgbClr>
                </a:solidFill>
              </a:rPr>
              <a:t>This can be obtained from the URL by the application when it starts</a:t>
            </a:r>
            <a:endParaRPr lang="en-GB" sz="1500" dirty="0">
              <a:solidFill>
                <a:srgbClr val="505151">
                  <a:alpha val="99000"/>
                </a:srgbClr>
              </a:solidFill>
            </a:endParaRPr>
          </a:p>
        </p:txBody>
      </p:sp>
    </p:spTree>
    <p:extLst>
      <p:ext uri="{BB962C8B-B14F-4D97-AF65-F5344CB8AC3E}">
        <p14:creationId xmlns:p14="http://schemas.microsoft.com/office/powerpoint/2010/main" val="15754936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ChangeArrowheads="1"/>
          </p:cNvSpPr>
          <p:nvPr/>
        </p:nvSpPr>
        <p:spPr bwMode="invGray">
          <a:xfrm>
            <a:off x="309322" y="737675"/>
            <a:ext cx="5683908" cy="3002119"/>
          </a:xfrm>
          <a:prstGeom prst="rect">
            <a:avLst/>
          </a:prstGeom>
          <a:solidFill>
            <a:schemeClr val="bg1">
              <a:alpha val="79999"/>
            </a:schemeClr>
          </a:solidFill>
          <a:ln w="12700" algn="ctr">
            <a:noFill/>
            <a:miter lim="800000"/>
            <a:headEnd/>
            <a:tailEnd/>
          </a:ln>
        </p:spPr>
        <p:txBody>
          <a:bodyPr wrap="none" lIns="182871" tIns="182871" rIns="182871" bIns="45718"/>
          <a:lstStyle/>
          <a:p>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CommandPrefix</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Fortune Teller </a:t>
            </a:r>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CommandPrefix</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Will I find money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Command</a:t>
            </a:r>
            <a:r>
              <a:rPr lang="en-GB" sz="1400" dirty="0">
                <a:solidFill>
                  <a:srgbClr val="0000FF"/>
                </a:solidFill>
                <a:highlight>
                  <a:srgbClr val="FFFFFF"/>
                </a:highlight>
                <a:latin typeface="Consolas"/>
              </a:rPr>
              <a:t> </a:t>
            </a:r>
            <a:r>
              <a:rPr lang="en-GB" sz="1400" dirty="0">
                <a:solidFill>
                  <a:srgbClr val="FF0000"/>
                </a:solidFill>
                <a:highlight>
                  <a:srgbClr val="FFFFFF"/>
                </a:highlight>
                <a:latin typeface="Consolas"/>
              </a:rPr>
              <a:t>Name</a:t>
            </a:r>
            <a:r>
              <a:rPr lang="en-GB" sz="1400" dirty="0">
                <a:solidFill>
                  <a:srgbClr val="0000FF"/>
                </a:solidFill>
                <a:highlight>
                  <a:srgbClr val="FFFFFF"/>
                </a:highlight>
                <a:latin typeface="Consolas"/>
              </a:rPr>
              <a:t>=</a:t>
            </a:r>
            <a:r>
              <a:rPr lang="en-GB" sz="1400" dirty="0">
                <a:solidFill>
                  <a:srgbClr val="000000"/>
                </a:solidFill>
                <a:highlight>
                  <a:srgbClr val="FFFFFF"/>
                </a:highlight>
                <a:latin typeface="Consolas"/>
              </a:rPr>
              <a:t>"</a:t>
            </a:r>
            <a:r>
              <a:rPr lang="en-GB" sz="1400" dirty="0" err="1">
                <a:solidFill>
                  <a:srgbClr val="0000FF"/>
                </a:solidFill>
                <a:highlight>
                  <a:srgbClr val="FFFFFF"/>
                </a:highlight>
                <a:latin typeface="Consolas"/>
              </a:rPr>
              <a:t>showMoney</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Will I find money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err="1">
                <a:solidFill>
                  <a:srgbClr val="A31515"/>
                </a:solidFill>
                <a:highlight>
                  <a:srgbClr val="FFFFFF"/>
                </a:highlight>
                <a:latin typeface="Consolas"/>
              </a:rPr>
              <a:t>ListenFor</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[Will I find] {</a:t>
            </a:r>
            <a:r>
              <a:rPr lang="en-GB" sz="1400" dirty="0" err="1">
                <a:solidFill>
                  <a:srgbClr val="000000"/>
                </a:solidFill>
                <a:highlight>
                  <a:srgbClr val="FFFFFF"/>
                </a:highlight>
                <a:latin typeface="Consolas"/>
              </a:rPr>
              <a:t>futureMoney</a:t>
            </a:r>
            <a:r>
              <a:rPr lang="en-GB" sz="1400" dirty="0">
                <a:solidFill>
                  <a:srgbClr val="000000"/>
                </a:solidFill>
                <a:highlight>
                  <a:srgbClr val="FFFFFF"/>
                </a:highlight>
                <a:latin typeface="Consolas"/>
              </a:rPr>
              <a:t>} </a:t>
            </a:r>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ListenFor</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Feedback</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Showing {</a:t>
            </a:r>
            <a:r>
              <a:rPr lang="en-GB" sz="1400" dirty="0" err="1">
                <a:solidFill>
                  <a:srgbClr val="000000"/>
                </a:solidFill>
                <a:highlight>
                  <a:srgbClr val="FFFFFF"/>
                </a:highlight>
                <a:latin typeface="Consolas"/>
              </a:rPr>
              <a:t>futureMoney</a:t>
            </a:r>
            <a:r>
              <a:rPr lang="en-GB" sz="1400" dirty="0">
                <a:solidFill>
                  <a:srgbClr val="000000"/>
                </a:solidFill>
                <a:highlight>
                  <a:srgbClr val="FFFFFF"/>
                </a:highlight>
                <a:latin typeface="Consolas"/>
              </a:rPr>
              <a:t>}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Feedback</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Navigate</a:t>
            </a:r>
            <a:r>
              <a:rPr lang="en-GB" sz="1400" dirty="0">
                <a:solidFill>
                  <a:srgbClr val="0000FF"/>
                </a:solidFill>
                <a:highlight>
                  <a:srgbClr val="FFFFFF"/>
                </a:highlight>
                <a:latin typeface="Consolas"/>
              </a:rPr>
              <a:t> </a:t>
            </a:r>
            <a:r>
              <a:rPr lang="en-GB" sz="1400" dirty="0">
                <a:solidFill>
                  <a:srgbClr val="FF0000"/>
                </a:solidFill>
                <a:highlight>
                  <a:srgbClr val="FFFFFF"/>
                </a:highlight>
                <a:latin typeface="Consolas"/>
              </a:rPr>
              <a:t>Target</a:t>
            </a:r>
            <a:r>
              <a:rPr lang="en-GB" sz="1400" dirty="0">
                <a:solidFill>
                  <a:srgbClr val="0000FF"/>
                </a:solidFill>
                <a:highlight>
                  <a:srgbClr val="FFFFFF"/>
                </a:highlight>
                <a:latin typeface="Consolas"/>
              </a:rPr>
              <a:t>=</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a:t>
            </a:r>
            <a:r>
              <a:rPr lang="en-GB" sz="1400" dirty="0" err="1">
                <a:solidFill>
                  <a:srgbClr val="0000FF"/>
                </a:solidFill>
                <a:highlight>
                  <a:srgbClr val="FFFFFF"/>
                </a:highlight>
                <a:latin typeface="Consolas"/>
              </a:rPr>
              <a:t>money.xaml</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Command</a:t>
            </a:r>
            <a:r>
              <a:rPr lang="en-GB" sz="1400" dirty="0" smtClean="0">
                <a:solidFill>
                  <a:srgbClr val="0000FF"/>
                </a:solidFill>
                <a:highlight>
                  <a:srgbClr val="FFFFFF"/>
                </a:highlight>
                <a:latin typeface="Consolas"/>
              </a:rPr>
              <a:t>&gt;</a:t>
            </a:r>
          </a:p>
          <a:p>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PhraseList</a:t>
            </a:r>
            <a:r>
              <a:rPr lang="en-GB" sz="1400" dirty="0">
                <a:solidFill>
                  <a:srgbClr val="0000FF"/>
                </a:solidFill>
                <a:highlight>
                  <a:srgbClr val="FFFFFF"/>
                </a:highlight>
                <a:latin typeface="Consolas"/>
              </a:rPr>
              <a:t> </a:t>
            </a:r>
            <a:r>
              <a:rPr lang="en-GB" sz="1400" dirty="0">
                <a:solidFill>
                  <a:srgbClr val="FF0000"/>
                </a:solidFill>
                <a:highlight>
                  <a:srgbClr val="FFFFFF"/>
                </a:highlight>
                <a:latin typeface="Consolas"/>
              </a:rPr>
              <a:t>Label</a:t>
            </a:r>
            <a:r>
              <a:rPr lang="en-GB" sz="1400" dirty="0">
                <a:solidFill>
                  <a:srgbClr val="0000FF"/>
                </a:solidFill>
                <a:highlight>
                  <a:srgbClr val="FFFFFF"/>
                </a:highlight>
                <a:latin typeface="Consolas"/>
              </a:rPr>
              <a:t>=</a:t>
            </a:r>
            <a:r>
              <a:rPr lang="en-GB" sz="1400" dirty="0">
                <a:solidFill>
                  <a:srgbClr val="000000"/>
                </a:solidFill>
                <a:highlight>
                  <a:srgbClr val="FFFFFF"/>
                </a:highlight>
                <a:latin typeface="Consolas"/>
              </a:rPr>
              <a:t>"</a:t>
            </a:r>
            <a:r>
              <a:rPr lang="en-GB" sz="1400" dirty="0" err="1">
                <a:solidFill>
                  <a:srgbClr val="0000FF"/>
                </a:solidFill>
                <a:highlight>
                  <a:srgbClr val="FFFFFF"/>
                </a:highlight>
                <a:latin typeface="Consolas"/>
              </a:rPr>
              <a:t>futureMoney</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money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riches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gold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PhraseList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endParaRPr lang="en-GB" sz="1400" dirty="0" smtClean="0">
              <a:solidFill>
                <a:srgbClr val="000000"/>
              </a:solidFill>
              <a:highlight>
                <a:srgbClr val="FFFFFF"/>
              </a:highlight>
              <a:latin typeface="Consolas"/>
            </a:endParaRPr>
          </a:p>
          <a:p>
            <a:endParaRPr lang="en-GB" sz="1400" dirty="0">
              <a:solidFill>
                <a:srgbClr val="000000"/>
              </a:solidFill>
              <a:highlight>
                <a:srgbClr val="FFFFFF"/>
              </a:highlight>
              <a:latin typeface="Consolas"/>
            </a:endParaRPr>
          </a:p>
        </p:txBody>
      </p:sp>
      <p:sp>
        <p:nvSpPr>
          <p:cNvPr id="2" name="Title 1"/>
          <p:cNvSpPr>
            <a:spLocks noGrp="1"/>
          </p:cNvSpPr>
          <p:nvPr>
            <p:ph type="title"/>
          </p:nvPr>
        </p:nvSpPr>
        <p:spPr>
          <a:xfrm>
            <a:off x="457200" y="401955"/>
            <a:ext cx="8229600" cy="387798"/>
          </a:xfrm>
        </p:spPr>
        <p:txBody>
          <a:bodyPr/>
          <a:lstStyle/>
          <a:p>
            <a:r>
              <a:rPr lang="en-GB" dirty="0" smtClean="0"/>
              <a:t>The Voice Command Definition (VCD) file</a:t>
            </a:r>
            <a:endParaRPr lang="en-GB" dirty="0"/>
          </a:p>
        </p:txBody>
      </p:sp>
      <p:sp>
        <p:nvSpPr>
          <p:cNvPr id="10" name="Rectangle 9"/>
          <p:cNvSpPr/>
          <p:nvPr/>
        </p:nvSpPr>
        <p:spPr>
          <a:xfrm>
            <a:off x="5977601" y="886069"/>
            <a:ext cx="2709199" cy="34598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4" name="Rectangle 13"/>
          <p:cNvSpPr/>
          <p:nvPr/>
        </p:nvSpPr>
        <p:spPr>
          <a:xfrm>
            <a:off x="457200" y="4420894"/>
            <a:ext cx="8229600" cy="163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
        <p:nvSpPr>
          <p:cNvPr id="15" name="Rectangle 14"/>
          <p:cNvSpPr/>
          <p:nvPr/>
        </p:nvSpPr>
        <p:spPr>
          <a:xfrm>
            <a:off x="6082301" y="976047"/>
            <a:ext cx="2506895" cy="9041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500" dirty="0" smtClean="0">
                <a:solidFill>
                  <a:srgbClr val="505151">
                    <a:alpha val="99000"/>
                  </a:srgbClr>
                </a:solidFill>
              </a:rPr>
              <a:t>This is the example for this specific command</a:t>
            </a:r>
            <a:endParaRPr lang="en-GB" sz="1500" dirty="0">
              <a:solidFill>
                <a:srgbClr val="505151">
                  <a:alpha val="99000"/>
                </a:srgbClr>
              </a:solidFill>
            </a:endParaRPr>
          </a:p>
        </p:txBody>
      </p:sp>
      <p:sp>
        <p:nvSpPr>
          <p:cNvPr id="16" name="Left Arrow 15"/>
          <p:cNvSpPr/>
          <p:nvPr/>
        </p:nvSpPr>
        <p:spPr>
          <a:xfrm>
            <a:off x="4479533" y="1561673"/>
            <a:ext cx="1452461" cy="235265"/>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Tree>
    <p:extLst>
      <p:ext uri="{BB962C8B-B14F-4D97-AF65-F5344CB8AC3E}">
        <p14:creationId xmlns:p14="http://schemas.microsoft.com/office/powerpoint/2010/main" val="29567597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New Windows Phone Runtime Location API</a:t>
            </a:r>
            <a:endParaRPr lang="en-GB" dirty="0"/>
          </a:p>
        </p:txBody>
      </p:sp>
      <p:sp>
        <p:nvSpPr>
          <p:cNvPr id="13" name="Text Placeholder 12"/>
          <p:cNvSpPr>
            <a:spLocks noGrp="1"/>
          </p:cNvSpPr>
          <p:nvPr>
            <p:ph type="body" sz="quarter" idx="17"/>
          </p:nvPr>
        </p:nvSpPr>
        <p:spPr/>
        <p:txBody>
          <a:bodyPr/>
          <a:lstStyle/>
          <a:p>
            <a:endParaRPr lang="en-US"/>
          </a:p>
        </p:txBody>
      </p:sp>
      <p:sp>
        <p:nvSpPr>
          <p:cNvPr id="14" name="Rectangle 13"/>
          <p:cNvSpPr/>
          <p:nvPr/>
        </p:nvSpPr>
        <p:spPr>
          <a:xfrm>
            <a:off x="454938" y="1231900"/>
            <a:ext cx="8231863" cy="33661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5" name="Rectangle 14"/>
          <p:cNvSpPr/>
          <p:nvPr/>
        </p:nvSpPr>
        <p:spPr>
          <a:xfrm>
            <a:off x="562218" y="2960078"/>
            <a:ext cx="1562851" cy="156285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45720" bIns="91440" rtlCol="0" anchor="t" anchorCtr="0"/>
          <a:lstStyle/>
          <a:p>
            <a:r>
              <a:rPr lang="en-US" sz="1700" dirty="0" smtClean="0">
                <a:solidFill>
                  <a:schemeClr val="tx2">
                    <a:alpha val="99000"/>
                  </a:schemeClr>
                </a:solidFill>
              </a:rPr>
              <a:t>Improved one-shot location acquisition</a:t>
            </a:r>
          </a:p>
        </p:txBody>
      </p:sp>
      <p:sp>
        <p:nvSpPr>
          <p:cNvPr id="16" name="Rectangle 15"/>
          <p:cNvSpPr/>
          <p:nvPr/>
        </p:nvSpPr>
        <p:spPr>
          <a:xfrm>
            <a:off x="2226760" y="2960078"/>
            <a:ext cx="1562851" cy="156285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45720" bIns="91440" rtlCol="0" anchor="t" anchorCtr="0"/>
          <a:lstStyle/>
          <a:p>
            <a:r>
              <a:rPr lang="en-US" sz="1700" dirty="0" smtClean="0">
                <a:solidFill>
                  <a:schemeClr val="tx2">
                    <a:alpha val="99000"/>
                  </a:schemeClr>
                </a:solidFill>
              </a:rPr>
              <a:t>&lt;Map&gt; XAML Control</a:t>
            </a:r>
            <a:endParaRPr lang="en-US" sz="1700" dirty="0">
              <a:solidFill>
                <a:schemeClr val="tx2">
                  <a:alpha val="99000"/>
                </a:schemeClr>
              </a:solidFill>
            </a:endParaRPr>
          </a:p>
        </p:txBody>
      </p:sp>
      <p:sp>
        <p:nvSpPr>
          <p:cNvPr id="17" name="Rectangle 16"/>
          <p:cNvSpPr/>
          <p:nvPr/>
        </p:nvSpPr>
        <p:spPr>
          <a:xfrm>
            <a:off x="562218" y="1313699"/>
            <a:ext cx="1562851" cy="156285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45720" bIns="91440" rtlCol="0" anchor="t" anchorCtr="0"/>
          <a:lstStyle/>
          <a:p>
            <a:r>
              <a:rPr lang="en-US" sz="1700" dirty="0" smtClean="0">
                <a:solidFill>
                  <a:schemeClr val="tx2">
                    <a:alpha val="99000"/>
                  </a:schemeClr>
                </a:solidFill>
              </a:rPr>
              <a:t>Replaces Bing Maps</a:t>
            </a:r>
            <a:endParaRPr lang="en-US" sz="1700" dirty="0">
              <a:solidFill>
                <a:schemeClr val="tx2">
                  <a:alpha val="99000"/>
                </a:schemeClr>
              </a:solidFill>
            </a:endParaRPr>
          </a:p>
        </p:txBody>
      </p:sp>
      <p:sp>
        <p:nvSpPr>
          <p:cNvPr id="18" name="Rectangle 17"/>
          <p:cNvSpPr/>
          <p:nvPr/>
        </p:nvSpPr>
        <p:spPr>
          <a:xfrm>
            <a:off x="2226425" y="1313699"/>
            <a:ext cx="1562851" cy="156285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45720" bIns="91440" rtlCol="0" anchor="t" anchorCtr="0"/>
          <a:lstStyle/>
          <a:p>
            <a:r>
              <a:rPr lang="en-US" sz="1700" dirty="0" smtClean="0">
                <a:solidFill>
                  <a:schemeClr val="tx2">
                    <a:alpha val="99000"/>
                  </a:schemeClr>
                </a:solidFill>
              </a:rPr>
              <a:t>Supports Managed and Native code</a:t>
            </a:r>
            <a:endParaRPr lang="en-US" sz="1700" dirty="0">
              <a:solidFill>
                <a:schemeClr val="tx2">
                  <a:alpha val="99000"/>
                </a:schemeClr>
              </a:solidFill>
            </a:endParaRPr>
          </a:p>
        </p:txBody>
      </p:sp>
      <p:sp>
        <p:nvSpPr>
          <p:cNvPr id="19" name="Rectangle 18"/>
          <p:cNvSpPr/>
          <p:nvPr/>
        </p:nvSpPr>
        <p:spPr>
          <a:xfrm>
            <a:off x="3890963" y="1313699"/>
            <a:ext cx="1562851" cy="156285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91440" rIns="0" bIns="91440" rtlCol="0" anchor="t" anchorCtr="0"/>
          <a:lstStyle/>
          <a:p>
            <a:r>
              <a:rPr lang="en-US" sz="1700" dirty="0" smtClean="0">
                <a:solidFill>
                  <a:schemeClr val="tx2">
                    <a:alpha val="99000"/>
                  </a:schemeClr>
                </a:solidFill>
              </a:rPr>
              <a:t>Converges </a:t>
            </a:r>
            <a:br>
              <a:rPr lang="en-US" sz="1700" dirty="0" smtClean="0">
                <a:solidFill>
                  <a:schemeClr val="tx2">
                    <a:alpha val="99000"/>
                  </a:schemeClr>
                </a:solidFill>
              </a:rPr>
            </a:br>
            <a:r>
              <a:rPr lang="en-US" sz="1700" dirty="0" smtClean="0">
                <a:solidFill>
                  <a:schemeClr val="tx2">
                    <a:alpha val="99000"/>
                  </a:schemeClr>
                </a:solidFill>
              </a:rPr>
              <a:t>with </a:t>
            </a:r>
            <a:br>
              <a:rPr lang="en-US" sz="1700" dirty="0" smtClean="0">
                <a:solidFill>
                  <a:schemeClr val="tx2">
                    <a:alpha val="99000"/>
                  </a:schemeClr>
                </a:solidFill>
              </a:rPr>
            </a:br>
            <a:r>
              <a:rPr lang="en-US" sz="1700" dirty="0" smtClean="0">
                <a:solidFill>
                  <a:schemeClr val="tx2">
                    <a:alpha val="99000"/>
                  </a:schemeClr>
                </a:solidFill>
              </a:rPr>
              <a:t>Windows 8</a:t>
            </a:r>
            <a:endParaRPr lang="en-US" sz="1700" dirty="0">
              <a:solidFill>
                <a:schemeClr val="tx2">
                  <a:alpha val="99000"/>
                </a:schemeClr>
              </a:solidFill>
            </a:endParaRPr>
          </a:p>
        </p:txBody>
      </p:sp>
    </p:spTree>
    <p:extLst>
      <p:ext uri="{BB962C8B-B14F-4D97-AF65-F5344CB8AC3E}">
        <p14:creationId xmlns:p14="http://schemas.microsoft.com/office/powerpoint/2010/main" val="279660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ChangeArrowheads="1"/>
          </p:cNvSpPr>
          <p:nvPr/>
        </p:nvSpPr>
        <p:spPr bwMode="invGray">
          <a:xfrm>
            <a:off x="309322" y="737675"/>
            <a:ext cx="5683908" cy="3002119"/>
          </a:xfrm>
          <a:prstGeom prst="rect">
            <a:avLst/>
          </a:prstGeom>
          <a:solidFill>
            <a:schemeClr val="bg1">
              <a:alpha val="79999"/>
            </a:schemeClr>
          </a:solidFill>
          <a:ln w="12700" algn="ctr">
            <a:noFill/>
            <a:miter lim="800000"/>
            <a:headEnd/>
            <a:tailEnd/>
          </a:ln>
        </p:spPr>
        <p:txBody>
          <a:bodyPr wrap="none" lIns="182871" tIns="182871" rIns="182871" bIns="45718"/>
          <a:lstStyle/>
          <a:p>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CommandPrefix</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Fortune Teller </a:t>
            </a:r>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CommandPrefix</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Will I find money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Command</a:t>
            </a:r>
            <a:r>
              <a:rPr lang="en-GB" sz="1400" dirty="0">
                <a:solidFill>
                  <a:srgbClr val="0000FF"/>
                </a:solidFill>
                <a:highlight>
                  <a:srgbClr val="FFFFFF"/>
                </a:highlight>
                <a:latin typeface="Consolas"/>
              </a:rPr>
              <a:t> </a:t>
            </a:r>
            <a:r>
              <a:rPr lang="en-GB" sz="1400" dirty="0">
                <a:solidFill>
                  <a:srgbClr val="FF0000"/>
                </a:solidFill>
                <a:highlight>
                  <a:srgbClr val="FFFFFF"/>
                </a:highlight>
                <a:latin typeface="Consolas"/>
              </a:rPr>
              <a:t>Name</a:t>
            </a:r>
            <a:r>
              <a:rPr lang="en-GB" sz="1400" dirty="0">
                <a:solidFill>
                  <a:srgbClr val="0000FF"/>
                </a:solidFill>
                <a:highlight>
                  <a:srgbClr val="FFFFFF"/>
                </a:highlight>
                <a:latin typeface="Consolas"/>
              </a:rPr>
              <a:t>=</a:t>
            </a:r>
            <a:r>
              <a:rPr lang="en-GB" sz="1400" dirty="0">
                <a:solidFill>
                  <a:srgbClr val="000000"/>
                </a:solidFill>
                <a:highlight>
                  <a:srgbClr val="FFFFFF"/>
                </a:highlight>
                <a:latin typeface="Consolas"/>
              </a:rPr>
              <a:t>"</a:t>
            </a:r>
            <a:r>
              <a:rPr lang="en-GB" sz="1400" dirty="0" err="1">
                <a:solidFill>
                  <a:srgbClr val="0000FF"/>
                </a:solidFill>
                <a:highlight>
                  <a:srgbClr val="FFFFFF"/>
                </a:highlight>
                <a:latin typeface="Consolas"/>
              </a:rPr>
              <a:t>showMoney</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Will I find money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err="1">
                <a:solidFill>
                  <a:srgbClr val="A31515"/>
                </a:solidFill>
                <a:highlight>
                  <a:srgbClr val="FFFFFF"/>
                </a:highlight>
                <a:latin typeface="Consolas"/>
              </a:rPr>
              <a:t>ListenFor</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[Will I find] {</a:t>
            </a:r>
            <a:r>
              <a:rPr lang="en-GB" sz="1400" dirty="0" err="1">
                <a:solidFill>
                  <a:srgbClr val="000000"/>
                </a:solidFill>
                <a:highlight>
                  <a:srgbClr val="FFFFFF"/>
                </a:highlight>
                <a:latin typeface="Consolas"/>
              </a:rPr>
              <a:t>futureMoney</a:t>
            </a:r>
            <a:r>
              <a:rPr lang="en-GB" sz="1400" dirty="0">
                <a:solidFill>
                  <a:srgbClr val="000000"/>
                </a:solidFill>
                <a:highlight>
                  <a:srgbClr val="FFFFFF"/>
                </a:highlight>
                <a:latin typeface="Consolas"/>
              </a:rPr>
              <a:t>} </a:t>
            </a:r>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ListenFor</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Feedback</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Showing {</a:t>
            </a:r>
            <a:r>
              <a:rPr lang="en-GB" sz="1400" dirty="0" err="1">
                <a:solidFill>
                  <a:srgbClr val="000000"/>
                </a:solidFill>
                <a:highlight>
                  <a:srgbClr val="FFFFFF"/>
                </a:highlight>
                <a:latin typeface="Consolas"/>
              </a:rPr>
              <a:t>futureMoney</a:t>
            </a:r>
            <a:r>
              <a:rPr lang="en-GB" sz="1400" dirty="0">
                <a:solidFill>
                  <a:srgbClr val="000000"/>
                </a:solidFill>
                <a:highlight>
                  <a:srgbClr val="FFFFFF"/>
                </a:highlight>
                <a:latin typeface="Consolas"/>
              </a:rPr>
              <a:t>}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Feedback</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Navigate</a:t>
            </a:r>
            <a:r>
              <a:rPr lang="en-GB" sz="1400" dirty="0">
                <a:solidFill>
                  <a:srgbClr val="0000FF"/>
                </a:solidFill>
                <a:highlight>
                  <a:srgbClr val="FFFFFF"/>
                </a:highlight>
                <a:latin typeface="Consolas"/>
              </a:rPr>
              <a:t> </a:t>
            </a:r>
            <a:r>
              <a:rPr lang="en-GB" sz="1400" dirty="0">
                <a:solidFill>
                  <a:srgbClr val="FF0000"/>
                </a:solidFill>
                <a:highlight>
                  <a:srgbClr val="FFFFFF"/>
                </a:highlight>
                <a:latin typeface="Consolas"/>
              </a:rPr>
              <a:t>Target</a:t>
            </a:r>
            <a:r>
              <a:rPr lang="en-GB" sz="1400" dirty="0">
                <a:solidFill>
                  <a:srgbClr val="0000FF"/>
                </a:solidFill>
                <a:highlight>
                  <a:srgbClr val="FFFFFF"/>
                </a:highlight>
                <a:latin typeface="Consolas"/>
              </a:rPr>
              <a:t>=</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a:t>
            </a:r>
            <a:r>
              <a:rPr lang="en-GB" sz="1400" dirty="0" err="1">
                <a:solidFill>
                  <a:srgbClr val="0000FF"/>
                </a:solidFill>
                <a:highlight>
                  <a:srgbClr val="FFFFFF"/>
                </a:highlight>
                <a:latin typeface="Consolas"/>
              </a:rPr>
              <a:t>money.xaml</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Command</a:t>
            </a:r>
            <a:r>
              <a:rPr lang="en-GB" sz="1400" dirty="0" smtClean="0">
                <a:solidFill>
                  <a:srgbClr val="0000FF"/>
                </a:solidFill>
                <a:highlight>
                  <a:srgbClr val="FFFFFF"/>
                </a:highlight>
                <a:latin typeface="Consolas"/>
              </a:rPr>
              <a:t>&gt;</a:t>
            </a:r>
          </a:p>
          <a:p>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PhraseList</a:t>
            </a:r>
            <a:r>
              <a:rPr lang="en-GB" sz="1400" dirty="0">
                <a:solidFill>
                  <a:srgbClr val="0000FF"/>
                </a:solidFill>
                <a:highlight>
                  <a:srgbClr val="FFFFFF"/>
                </a:highlight>
                <a:latin typeface="Consolas"/>
              </a:rPr>
              <a:t> </a:t>
            </a:r>
            <a:r>
              <a:rPr lang="en-GB" sz="1400" dirty="0">
                <a:solidFill>
                  <a:srgbClr val="FF0000"/>
                </a:solidFill>
                <a:highlight>
                  <a:srgbClr val="FFFFFF"/>
                </a:highlight>
                <a:latin typeface="Consolas"/>
              </a:rPr>
              <a:t>Label</a:t>
            </a:r>
            <a:r>
              <a:rPr lang="en-GB" sz="1400" dirty="0">
                <a:solidFill>
                  <a:srgbClr val="0000FF"/>
                </a:solidFill>
                <a:highlight>
                  <a:srgbClr val="FFFFFF"/>
                </a:highlight>
                <a:latin typeface="Consolas"/>
              </a:rPr>
              <a:t>=</a:t>
            </a:r>
            <a:r>
              <a:rPr lang="en-GB" sz="1400" dirty="0">
                <a:solidFill>
                  <a:srgbClr val="000000"/>
                </a:solidFill>
                <a:highlight>
                  <a:srgbClr val="FFFFFF"/>
                </a:highlight>
                <a:latin typeface="Consolas"/>
              </a:rPr>
              <a:t>"</a:t>
            </a:r>
            <a:r>
              <a:rPr lang="en-GB" sz="1400" dirty="0" err="1">
                <a:solidFill>
                  <a:srgbClr val="0000FF"/>
                </a:solidFill>
                <a:highlight>
                  <a:srgbClr val="FFFFFF"/>
                </a:highlight>
                <a:latin typeface="Consolas"/>
              </a:rPr>
              <a:t>futureMoney</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money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riches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gold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PhraseList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endParaRPr lang="en-GB" sz="1400" dirty="0" smtClean="0">
              <a:solidFill>
                <a:srgbClr val="000000"/>
              </a:solidFill>
              <a:highlight>
                <a:srgbClr val="FFFFFF"/>
              </a:highlight>
              <a:latin typeface="Consolas"/>
            </a:endParaRPr>
          </a:p>
          <a:p>
            <a:endParaRPr lang="en-GB" sz="1400" dirty="0">
              <a:solidFill>
                <a:srgbClr val="000000"/>
              </a:solidFill>
              <a:highlight>
                <a:srgbClr val="FFFFFF"/>
              </a:highlight>
              <a:latin typeface="Consolas"/>
            </a:endParaRPr>
          </a:p>
        </p:txBody>
      </p:sp>
      <p:sp>
        <p:nvSpPr>
          <p:cNvPr id="2" name="Title 1"/>
          <p:cNvSpPr>
            <a:spLocks noGrp="1"/>
          </p:cNvSpPr>
          <p:nvPr>
            <p:ph type="title"/>
          </p:nvPr>
        </p:nvSpPr>
        <p:spPr>
          <a:xfrm>
            <a:off x="457200" y="401955"/>
            <a:ext cx="8229600" cy="387798"/>
          </a:xfrm>
        </p:spPr>
        <p:txBody>
          <a:bodyPr/>
          <a:lstStyle/>
          <a:p>
            <a:r>
              <a:rPr lang="en-GB" dirty="0" smtClean="0"/>
              <a:t>The Voice Command Definition (VCD) file</a:t>
            </a:r>
            <a:endParaRPr lang="en-GB" dirty="0"/>
          </a:p>
        </p:txBody>
      </p:sp>
      <p:sp>
        <p:nvSpPr>
          <p:cNvPr id="10" name="Rectangle 9"/>
          <p:cNvSpPr/>
          <p:nvPr/>
        </p:nvSpPr>
        <p:spPr>
          <a:xfrm>
            <a:off x="5977601" y="886069"/>
            <a:ext cx="2709199" cy="34598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4" name="Rectangle 13"/>
          <p:cNvSpPr/>
          <p:nvPr/>
        </p:nvSpPr>
        <p:spPr>
          <a:xfrm>
            <a:off x="457200" y="4420894"/>
            <a:ext cx="8229600" cy="163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
        <p:nvSpPr>
          <p:cNvPr id="15" name="Rectangle 14"/>
          <p:cNvSpPr/>
          <p:nvPr/>
        </p:nvSpPr>
        <p:spPr>
          <a:xfrm>
            <a:off x="6082301" y="976047"/>
            <a:ext cx="2506895" cy="11815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500" dirty="0" smtClean="0">
                <a:solidFill>
                  <a:srgbClr val="505151">
                    <a:alpha val="99000"/>
                  </a:srgbClr>
                </a:solidFill>
              </a:rPr>
              <a:t>This is the trigger phrase for this command</a:t>
            </a:r>
            <a:endParaRPr lang="en-GB" sz="1500" dirty="0">
              <a:solidFill>
                <a:srgbClr val="505151">
                  <a:alpha val="99000"/>
                </a:srgbClr>
              </a:solidFill>
            </a:endParaRPr>
          </a:p>
        </p:txBody>
      </p:sp>
      <p:sp>
        <p:nvSpPr>
          <p:cNvPr id="16" name="Left Arrow 15"/>
          <p:cNvSpPr/>
          <p:nvPr/>
        </p:nvSpPr>
        <p:spPr>
          <a:xfrm>
            <a:off x="3151276" y="1777430"/>
            <a:ext cx="2780719" cy="226030"/>
          </a:xfrm>
          <a:prstGeom prst="leftArrow">
            <a:avLst/>
          </a:prstGeom>
          <a:solidFill>
            <a:srgbClr val="22BDE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7" name="Rectangle 16"/>
          <p:cNvSpPr/>
          <p:nvPr/>
        </p:nvSpPr>
        <p:spPr>
          <a:xfrm>
            <a:off x="6082300" y="2493869"/>
            <a:ext cx="2506895" cy="904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500" dirty="0" smtClean="0">
                <a:solidFill>
                  <a:srgbClr val="505151">
                    <a:alpha val="99000"/>
                  </a:srgbClr>
                </a:solidFill>
              </a:rPr>
              <a:t>It can be a sequence</a:t>
            </a:r>
            <a:br>
              <a:rPr lang="en-GB" sz="1500" dirty="0" smtClean="0">
                <a:solidFill>
                  <a:srgbClr val="505151">
                    <a:alpha val="99000"/>
                  </a:srgbClr>
                </a:solidFill>
              </a:rPr>
            </a:br>
            <a:r>
              <a:rPr lang="en-GB" sz="1500" dirty="0" smtClean="0">
                <a:solidFill>
                  <a:srgbClr val="505151">
                    <a:alpha val="99000"/>
                  </a:srgbClr>
                </a:solidFill>
              </a:rPr>
              <a:t> of words</a:t>
            </a:r>
          </a:p>
          <a:p>
            <a:pPr>
              <a:buSzPct val="100000"/>
            </a:pPr>
            <a:endParaRPr lang="en-GB" sz="1500" dirty="0">
              <a:solidFill>
                <a:srgbClr val="505151">
                  <a:alpha val="99000"/>
                </a:srgbClr>
              </a:solidFill>
            </a:endParaRPr>
          </a:p>
          <a:p>
            <a:pPr>
              <a:buSzPct val="100000"/>
            </a:pPr>
            <a:r>
              <a:rPr lang="en-GB" sz="1500" dirty="0" smtClean="0">
                <a:solidFill>
                  <a:srgbClr val="505151">
                    <a:alpha val="99000"/>
                  </a:srgbClr>
                </a:solidFill>
              </a:rPr>
              <a:t>The user must prefix this sequence with the words “Fortune Teller”</a:t>
            </a:r>
            <a:endParaRPr lang="en-GB" sz="1500" dirty="0">
              <a:solidFill>
                <a:srgbClr val="505151">
                  <a:alpha val="99000"/>
                </a:srgbClr>
              </a:solidFill>
            </a:endParaRPr>
          </a:p>
        </p:txBody>
      </p:sp>
    </p:spTree>
    <p:extLst>
      <p:ext uri="{BB962C8B-B14F-4D97-AF65-F5344CB8AC3E}">
        <p14:creationId xmlns:p14="http://schemas.microsoft.com/office/powerpoint/2010/main" val="71908490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ChangeArrowheads="1"/>
          </p:cNvSpPr>
          <p:nvPr/>
        </p:nvSpPr>
        <p:spPr bwMode="invGray">
          <a:xfrm>
            <a:off x="309322" y="737675"/>
            <a:ext cx="5683908" cy="3002119"/>
          </a:xfrm>
          <a:prstGeom prst="rect">
            <a:avLst/>
          </a:prstGeom>
          <a:solidFill>
            <a:schemeClr val="bg1">
              <a:alpha val="79999"/>
            </a:schemeClr>
          </a:solidFill>
          <a:ln w="12700" algn="ctr">
            <a:noFill/>
            <a:miter lim="800000"/>
            <a:headEnd/>
            <a:tailEnd/>
          </a:ln>
        </p:spPr>
        <p:txBody>
          <a:bodyPr wrap="none" lIns="182871" tIns="182871" rIns="182871" bIns="45718"/>
          <a:lstStyle/>
          <a:p>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CommandPrefix</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Fortune Teller </a:t>
            </a:r>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CommandPrefix</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Will I find money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Command</a:t>
            </a:r>
            <a:r>
              <a:rPr lang="en-GB" sz="1400" dirty="0">
                <a:solidFill>
                  <a:srgbClr val="0000FF"/>
                </a:solidFill>
                <a:highlight>
                  <a:srgbClr val="FFFFFF"/>
                </a:highlight>
                <a:latin typeface="Consolas"/>
              </a:rPr>
              <a:t> </a:t>
            </a:r>
            <a:r>
              <a:rPr lang="en-GB" sz="1400" dirty="0">
                <a:solidFill>
                  <a:srgbClr val="FF0000"/>
                </a:solidFill>
                <a:highlight>
                  <a:srgbClr val="FFFFFF"/>
                </a:highlight>
                <a:latin typeface="Consolas"/>
              </a:rPr>
              <a:t>Name</a:t>
            </a:r>
            <a:r>
              <a:rPr lang="en-GB" sz="1400" dirty="0">
                <a:solidFill>
                  <a:srgbClr val="0000FF"/>
                </a:solidFill>
                <a:highlight>
                  <a:srgbClr val="FFFFFF"/>
                </a:highlight>
                <a:latin typeface="Consolas"/>
              </a:rPr>
              <a:t>=</a:t>
            </a:r>
            <a:r>
              <a:rPr lang="en-GB" sz="1400" dirty="0">
                <a:solidFill>
                  <a:srgbClr val="000000"/>
                </a:solidFill>
                <a:highlight>
                  <a:srgbClr val="FFFFFF"/>
                </a:highlight>
                <a:latin typeface="Consolas"/>
              </a:rPr>
              <a:t>"</a:t>
            </a:r>
            <a:r>
              <a:rPr lang="en-GB" sz="1400" dirty="0" err="1">
                <a:solidFill>
                  <a:srgbClr val="0000FF"/>
                </a:solidFill>
                <a:highlight>
                  <a:srgbClr val="FFFFFF"/>
                </a:highlight>
                <a:latin typeface="Consolas"/>
              </a:rPr>
              <a:t>showMoney</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Will I find money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err="1">
                <a:solidFill>
                  <a:srgbClr val="A31515"/>
                </a:solidFill>
                <a:highlight>
                  <a:srgbClr val="FFFFFF"/>
                </a:highlight>
                <a:latin typeface="Consolas"/>
              </a:rPr>
              <a:t>ListenFor</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[Will I find] {</a:t>
            </a:r>
            <a:r>
              <a:rPr lang="en-GB" sz="1400" dirty="0" err="1">
                <a:solidFill>
                  <a:srgbClr val="000000"/>
                </a:solidFill>
                <a:highlight>
                  <a:srgbClr val="FFFFFF"/>
                </a:highlight>
                <a:latin typeface="Consolas"/>
              </a:rPr>
              <a:t>futureMoney</a:t>
            </a:r>
            <a:r>
              <a:rPr lang="en-GB" sz="1400" dirty="0">
                <a:solidFill>
                  <a:srgbClr val="000000"/>
                </a:solidFill>
                <a:highlight>
                  <a:srgbClr val="FFFFFF"/>
                </a:highlight>
                <a:latin typeface="Consolas"/>
              </a:rPr>
              <a:t>} </a:t>
            </a:r>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ListenFor</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Feedback</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Showing {</a:t>
            </a:r>
            <a:r>
              <a:rPr lang="en-GB" sz="1400" dirty="0" err="1">
                <a:solidFill>
                  <a:srgbClr val="000000"/>
                </a:solidFill>
                <a:highlight>
                  <a:srgbClr val="FFFFFF"/>
                </a:highlight>
                <a:latin typeface="Consolas"/>
              </a:rPr>
              <a:t>futureMoney</a:t>
            </a:r>
            <a:r>
              <a:rPr lang="en-GB" sz="1400" dirty="0">
                <a:solidFill>
                  <a:srgbClr val="000000"/>
                </a:solidFill>
                <a:highlight>
                  <a:srgbClr val="FFFFFF"/>
                </a:highlight>
                <a:latin typeface="Consolas"/>
              </a:rPr>
              <a:t>}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Feedback</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Navigate</a:t>
            </a:r>
            <a:r>
              <a:rPr lang="en-GB" sz="1400" dirty="0">
                <a:solidFill>
                  <a:srgbClr val="0000FF"/>
                </a:solidFill>
                <a:highlight>
                  <a:srgbClr val="FFFFFF"/>
                </a:highlight>
                <a:latin typeface="Consolas"/>
              </a:rPr>
              <a:t> </a:t>
            </a:r>
            <a:r>
              <a:rPr lang="en-GB" sz="1400" dirty="0">
                <a:solidFill>
                  <a:srgbClr val="FF0000"/>
                </a:solidFill>
                <a:highlight>
                  <a:srgbClr val="FFFFFF"/>
                </a:highlight>
                <a:latin typeface="Consolas"/>
              </a:rPr>
              <a:t>Target</a:t>
            </a:r>
            <a:r>
              <a:rPr lang="en-GB" sz="1400" dirty="0">
                <a:solidFill>
                  <a:srgbClr val="0000FF"/>
                </a:solidFill>
                <a:highlight>
                  <a:srgbClr val="FFFFFF"/>
                </a:highlight>
                <a:latin typeface="Consolas"/>
              </a:rPr>
              <a:t>=</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a:t>
            </a:r>
            <a:r>
              <a:rPr lang="en-GB" sz="1400" dirty="0" err="1">
                <a:solidFill>
                  <a:srgbClr val="0000FF"/>
                </a:solidFill>
                <a:highlight>
                  <a:srgbClr val="FFFFFF"/>
                </a:highlight>
                <a:latin typeface="Consolas"/>
              </a:rPr>
              <a:t>money.xaml</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Command</a:t>
            </a:r>
            <a:r>
              <a:rPr lang="en-GB" sz="1400" dirty="0" smtClean="0">
                <a:solidFill>
                  <a:srgbClr val="0000FF"/>
                </a:solidFill>
                <a:highlight>
                  <a:srgbClr val="FFFFFF"/>
                </a:highlight>
                <a:latin typeface="Consolas"/>
              </a:rPr>
              <a:t>&gt;</a:t>
            </a:r>
          </a:p>
          <a:p>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PhraseList</a:t>
            </a:r>
            <a:r>
              <a:rPr lang="en-GB" sz="1400" dirty="0">
                <a:solidFill>
                  <a:srgbClr val="0000FF"/>
                </a:solidFill>
                <a:highlight>
                  <a:srgbClr val="FFFFFF"/>
                </a:highlight>
                <a:latin typeface="Consolas"/>
              </a:rPr>
              <a:t> </a:t>
            </a:r>
            <a:r>
              <a:rPr lang="en-GB" sz="1400" dirty="0">
                <a:solidFill>
                  <a:srgbClr val="FF0000"/>
                </a:solidFill>
                <a:highlight>
                  <a:srgbClr val="FFFFFF"/>
                </a:highlight>
                <a:latin typeface="Consolas"/>
              </a:rPr>
              <a:t>Label</a:t>
            </a:r>
            <a:r>
              <a:rPr lang="en-GB" sz="1400" dirty="0">
                <a:solidFill>
                  <a:srgbClr val="0000FF"/>
                </a:solidFill>
                <a:highlight>
                  <a:srgbClr val="FFFFFF"/>
                </a:highlight>
                <a:latin typeface="Consolas"/>
              </a:rPr>
              <a:t>=</a:t>
            </a:r>
            <a:r>
              <a:rPr lang="en-GB" sz="1400" dirty="0">
                <a:solidFill>
                  <a:srgbClr val="000000"/>
                </a:solidFill>
                <a:highlight>
                  <a:srgbClr val="FFFFFF"/>
                </a:highlight>
                <a:latin typeface="Consolas"/>
              </a:rPr>
              <a:t>"</a:t>
            </a:r>
            <a:r>
              <a:rPr lang="en-GB" sz="1400" dirty="0" err="1">
                <a:solidFill>
                  <a:srgbClr val="0000FF"/>
                </a:solidFill>
                <a:highlight>
                  <a:srgbClr val="FFFFFF"/>
                </a:highlight>
                <a:latin typeface="Consolas"/>
              </a:rPr>
              <a:t>futureMoney</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money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riches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gold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PhraseList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endParaRPr lang="en-GB" sz="1400" dirty="0" smtClean="0">
              <a:solidFill>
                <a:srgbClr val="000000"/>
              </a:solidFill>
              <a:highlight>
                <a:srgbClr val="FFFFFF"/>
              </a:highlight>
              <a:latin typeface="Consolas"/>
            </a:endParaRPr>
          </a:p>
          <a:p>
            <a:endParaRPr lang="en-GB" sz="1400" dirty="0">
              <a:solidFill>
                <a:srgbClr val="000000"/>
              </a:solidFill>
              <a:highlight>
                <a:srgbClr val="FFFFFF"/>
              </a:highlight>
              <a:latin typeface="Consolas"/>
            </a:endParaRPr>
          </a:p>
        </p:txBody>
      </p:sp>
      <p:sp>
        <p:nvSpPr>
          <p:cNvPr id="2" name="Title 1"/>
          <p:cNvSpPr>
            <a:spLocks noGrp="1"/>
          </p:cNvSpPr>
          <p:nvPr>
            <p:ph type="title"/>
          </p:nvPr>
        </p:nvSpPr>
        <p:spPr>
          <a:xfrm>
            <a:off x="457200" y="401955"/>
            <a:ext cx="8229600" cy="387798"/>
          </a:xfrm>
        </p:spPr>
        <p:txBody>
          <a:bodyPr/>
          <a:lstStyle/>
          <a:p>
            <a:r>
              <a:rPr lang="en-GB" dirty="0" smtClean="0"/>
              <a:t>The Voice Command Definition (VCD) file</a:t>
            </a:r>
            <a:endParaRPr lang="en-GB" dirty="0"/>
          </a:p>
        </p:txBody>
      </p:sp>
      <p:sp>
        <p:nvSpPr>
          <p:cNvPr id="10" name="Rectangle 9"/>
          <p:cNvSpPr/>
          <p:nvPr/>
        </p:nvSpPr>
        <p:spPr>
          <a:xfrm>
            <a:off x="5977601" y="886069"/>
            <a:ext cx="2709199" cy="34598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4" name="Rectangle 13"/>
          <p:cNvSpPr/>
          <p:nvPr/>
        </p:nvSpPr>
        <p:spPr>
          <a:xfrm>
            <a:off x="457200" y="4420894"/>
            <a:ext cx="8229600" cy="163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
        <p:nvSpPr>
          <p:cNvPr id="15" name="Rectangle 14"/>
          <p:cNvSpPr/>
          <p:nvPr/>
        </p:nvSpPr>
        <p:spPr>
          <a:xfrm>
            <a:off x="6082301" y="976046"/>
            <a:ext cx="2506895" cy="101713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500" dirty="0" smtClean="0">
                <a:solidFill>
                  <a:srgbClr val="505151">
                    <a:alpha val="99000"/>
                  </a:srgbClr>
                </a:solidFill>
              </a:rPr>
              <a:t>This is the </a:t>
            </a:r>
            <a:r>
              <a:rPr lang="en-GB" sz="1500" dirty="0" err="1" smtClean="0">
                <a:solidFill>
                  <a:srgbClr val="505151">
                    <a:alpha val="99000"/>
                  </a:srgbClr>
                </a:solidFill>
              </a:rPr>
              <a:t>phraselist</a:t>
            </a:r>
            <a:r>
              <a:rPr lang="en-GB" sz="1500" dirty="0" smtClean="0">
                <a:solidFill>
                  <a:srgbClr val="505151">
                    <a:alpha val="99000"/>
                  </a:srgbClr>
                </a:solidFill>
              </a:rPr>
              <a:t> </a:t>
            </a:r>
            <a:br>
              <a:rPr lang="en-GB" sz="1500" dirty="0" smtClean="0">
                <a:solidFill>
                  <a:srgbClr val="505151">
                    <a:alpha val="99000"/>
                  </a:srgbClr>
                </a:solidFill>
              </a:rPr>
            </a:br>
            <a:r>
              <a:rPr lang="en-GB" sz="1500" dirty="0" smtClean="0">
                <a:solidFill>
                  <a:srgbClr val="505151">
                    <a:alpha val="99000"/>
                  </a:srgbClr>
                </a:solidFill>
              </a:rPr>
              <a:t>for the command</a:t>
            </a:r>
            <a:endParaRPr lang="en-GB" sz="1500" dirty="0">
              <a:solidFill>
                <a:srgbClr val="505151">
                  <a:alpha val="99000"/>
                </a:srgbClr>
              </a:solidFill>
            </a:endParaRPr>
          </a:p>
        </p:txBody>
      </p:sp>
      <p:sp>
        <p:nvSpPr>
          <p:cNvPr id="17" name="Rectangle 16"/>
          <p:cNvSpPr/>
          <p:nvPr/>
        </p:nvSpPr>
        <p:spPr>
          <a:xfrm>
            <a:off x="6082300" y="2719897"/>
            <a:ext cx="2506895" cy="904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spcAft>
                <a:spcPts val="1200"/>
              </a:spcAft>
              <a:buSzPct val="100000"/>
            </a:pPr>
            <a:r>
              <a:rPr lang="en-GB" sz="1500" dirty="0">
                <a:solidFill>
                  <a:srgbClr val="505151">
                    <a:alpha val="99000"/>
                  </a:srgbClr>
                </a:solidFill>
              </a:rPr>
              <a:t>The user can say any of the words in the </a:t>
            </a:r>
            <a:r>
              <a:rPr lang="en-GB" sz="1500" dirty="0" err="1">
                <a:solidFill>
                  <a:srgbClr val="505151">
                    <a:alpha val="99000"/>
                  </a:srgbClr>
                </a:solidFill>
              </a:rPr>
              <a:t>phraselist</a:t>
            </a:r>
            <a:r>
              <a:rPr lang="en-GB" sz="1500" dirty="0">
                <a:solidFill>
                  <a:srgbClr val="505151">
                    <a:alpha val="99000"/>
                  </a:srgbClr>
                </a:solidFill>
              </a:rPr>
              <a:t> to match this command</a:t>
            </a:r>
          </a:p>
          <a:p>
            <a:pPr>
              <a:spcAft>
                <a:spcPts val="1200"/>
              </a:spcAft>
              <a:buSzPct val="100000"/>
            </a:pPr>
            <a:r>
              <a:rPr lang="en-GB" sz="1500" dirty="0">
                <a:solidFill>
                  <a:srgbClr val="505151">
                    <a:alpha val="99000"/>
                  </a:srgbClr>
                </a:solidFill>
              </a:rPr>
              <a:t>The application can determine the phrase used </a:t>
            </a:r>
          </a:p>
          <a:p>
            <a:pPr>
              <a:spcAft>
                <a:spcPts val="1200"/>
              </a:spcAft>
              <a:buSzPct val="100000"/>
            </a:pPr>
            <a:r>
              <a:rPr lang="en-GB" sz="1500" dirty="0">
                <a:solidFill>
                  <a:srgbClr val="505151">
                    <a:alpha val="99000"/>
                  </a:srgbClr>
                </a:solidFill>
              </a:rPr>
              <a:t>The </a:t>
            </a:r>
            <a:r>
              <a:rPr lang="en-GB" sz="1500" dirty="0" err="1">
                <a:solidFill>
                  <a:srgbClr val="505151">
                    <a:alpha val="99000"/>
                  </a:srgbClr>
                </a:solidFill>
              </a:rPr>
              <a:t>phraselist</a:t>
            </a:r>
            <a:r>
              <a:rPr lang="en-GB" sz="1500" dirty="0">
                <a:solidFill>
                  <a:srgbClr val="505151">
                    <a:alpha val="99000"/>
                  </a:srgbClr>
                </a:solidFill>
              </a:rPr>
              <a:t> can be changed by the application dynamically</a:t>
            </a:r>
          </a:p>
        </p:txBody>
      </p:sp>
      <p:sp>
        <p:nvSpPr>
          <p:cNvPr id="18" name="Left Arrow 17"/>
          <p:cNvSpPr/>
          <p:nvPr/>
        </p:nvSpPr>
        <p:spPr>
          <a:xfrm>
            <a:off x="4572000" y="1777430"/>
            <a:ext cx="1359995" cy="226030"/>
          </a:xfrm>
          <a:prstGeom prst="leftArrow">
            <a:avLst/>
          </a:prstGeom>
          <a:solidFill>
            <a:srgbClr val="22BDE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Tree>
    <p:extLst>
      <p:ext uri="{BB962C8B-B14F-4D97-AF65-F5344CB8AC3E}">
        <p14:creationId xmlns:p14="http://schemas.microsoft.com/office/powerpoint/2010/main" val="2133310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ChangeArrowheads="1"/>
          </p:cNvSpPr>
          <p:nvPr/>
        </p:nvSpPr>
        <p:spPr bwMode="invGray">
          <a:xfrm>
            <a:off x="309322" y="737675"/>
            <a:ext cx="5683908" cy="3002119"/>
          </a:xfrm>
          <a:prstGeom prst="rect">
            <a:avLst/>
          </a:prstGeom>
          <a:solidFill>
            <a:schemeClr val="bg1">
              <a:alpha val="79999"/>
            </a:schemeClr>
          </a:solidFill>
          <a:ln w="12700" algn="ctr">
            <a:noFill/>
            <a:miter lim="800000"/>
            <a:headEnd/>
            <a:tailEnd/>
          </a:ln>
        </p:spPr>
        <p:txBody>
          <a:bodyPr wrap="none" lIns="182871" tIns="182871" rIns="182871" bIns="45718"/>
          <a:lstStyle/>
          <a:p>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CommandPrefix</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Fortune Teller </a:t>
            </a:r>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CommandPrefix</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Will I find money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Command</a:t>
            </a:r>
            <a:r>
              <a:rPr lang="en-GB" sz="1400" dirty="0">
                <a:solidFill>
                  <a:srgbClr val="0000FF"/>
                </a:solidFill>
                <a:highlight>
                  <a:srgbClr val="FFFFFF"/>
                </a:highlight>
                <a:latin typeface="Consolas"/>
              </a:rPr>
              <a:t> </a:t>
            </a:r>
            <a:r>
              <a:rPr lang="en-GB" sz="1400" dirty="0">
                <a:solidFill>
                  <a:srgbClr val="FF0000"/>
                </a:solidFill>
                <a:highlight>
                  <a:srgbClr val="FFFFFF"/>
                </a:highlight>
                <a:latin typeface="Consolas"/>
              </a:rPr>
              <a:t>Name</a:t>
            </a:r>
            <a:r>
              <a:rPr lang="en-GB" sz="1400" dirty="0">
                <a:solidFill>
                  <a:srgbClr val="0000FF"/>
                </a:solidFill>
                <a:highlight>
                  <a:srgbClr val="FFFFFF"/>
                </a:highlight>
                <a:latin typeface="Consolas"/>
              </a:rPr>
              <a:t>=</a:t>
            </a:r>
            <a:r>
              <a:rPr lang="en-GB" sz="1400" dirty="0">
                <a:solidFill>
                  <a:srgbClr val="000000"/>
                </a:solidFill>
                <a:highlight>
                  <a:srgbClr val="FFFFFF"/>
                </a:highlight>
                <a:latin typeface="Consolas"/>
              </a:rPr>
              <a:t>"</a:t>
            </a:r>
            <a:r>
              <a:rPr lang="en-GB" sz="1400" dirty="0" err="1">
                <a:solidFill>
                  <a:srgbClr val="0000FF"/>
                </a:solidFill>
                <a:highlight>
                  <a:srgbClr val="FFFFFF"/>
                </a:highlight>
                <a:latin typeface="Consolas"/>
              </a:rPr>
              <a:t>showMoney</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Will I find money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err="1">
                <a:solidFill>
                  <a:srgbClr val="A31515"/>
                </a:solidFill>
                <a:highlight>
                  <a:srgbClr val="FFFFFF"/>
                </a:highlight>
                <a:latin typeface="Consolas"/>
              </a:rPr>
              <a:t>ListenFor</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[Will I find] {</a:t>
            </a:r>
            <a:r>
              <a:rPr lang="en-GB" sz="1400" dirty="0" err="1">
                <a:solidFill>
                  <a:srgbClr val="000000"/>
                </a:solidFill>
                <a:highlight>
                  <a:srgbClr val="FFFFFF"/>
                </a:highlight>
                <a:latin typeface="Consolas"/>
              </a:rPr>
              <a:t>futureMoney</a:t>
            </a:r>
            <a:r>
              <a:rPr lang="en-GB" sz="1400" dirty="0">
                <a:solidFill>
                  <a:srgbClr val="000000"/>
                </a:solidFill>
                <a:highlight>
                  <a:srgbClr val="FFFFFF"/>
                </a:highlight>
                <a:latin typeface="Consolas"/>
              </a:rPr>
              <a:t>} </a:t>
            </a:r>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ListenFor</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Feedback</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Showing {</a:t>
            </a:r>
            <a:r>
              <a:rPr lang="en-GB" sz="1400" dirty="0" err="1">
                <a:solidFill>
                  <a:srgbClr val="000000"/>
                </a:solidFill>
                <a:highlight>
                  <a:srgbClr val="FFFFFF"/>
                </a:highlight>
                <a:latin typeface="Consolas"/>
              </a:rPr>
              <a:t>futureMoney</a:t>
            </a:r>
            <a:r>
              <a:rPr lang="en-GB" sz="1400" dirty="0">
                <a:solidFill>
                  <a:srgbClr val="000000"/>
                </a:solidFill>
                <a:highlight>
                  <a:srgbClr val="FFFFFF"/>
                </a:highlight>
                <a:latin typeface="Consolas"/>
              </a:rPr>
              <a:t>}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Feedback</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Navigate</a:t>
            </a:r>
            <a:r>
              <a:rPr lang="en-GB" sz="1400" dirty="0">
                <a:solidFill>
                  <a:srgbClr val="0000FF"/>
                </a:solidFill>
                <a:highlight>
                  <a:srgbClr val="FFFFFF"/>
                </a:highlight>
                <a:latin typeface="Consolas"/>
              </a:rPr>
              <a:t> </a:t>
            </a:r>
            <a:r>
              <a:rPr lang="en-GB" sz="1400" dirty="0">
                <a:solidFill>
                  <a:srgbClr val="FF0000"/>
                </a:solidFill>
                <a:highlight>
                  <a:srgbClr val="FFFFFF"/>
                </a:highlight>
                <a:latin typeface="Consolas"/>
              </a:rPr>
              <a:t>Target</a:t>
            </a:r>
            <a:r>
              <a:rPr lang="en-GB" sz="1400" dirty="0">
                <a:solidFill>
                  <a:srgbClr val="0000FF"/>
                </a:solidFill>
                <a:highlight>
                  <a:srgbClr val="FFFFFF"/>
                </a:highlight>
                <a:latin typeface="Consolas"/>
              </a:rPr>
              <a:t>=</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a:t>
            </a:r>
            <a:r>
              <a:rPr lang="en-GB" sz="1400" dirty="0" err="1">
                <a:solidFill>
                  <a:srgbClr val="0000FF"/>
                </a:solidFill>
                <a:highlight>
                  <a:srgbClr val="FFFFFF"/>
                </a:highlight>
                <a:latin typeface="Consolas"/>
              </a:rPr>
              <a:t>money.xaml</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Command</a:t>
            </a:r>
            <a:r>
              <a:rPr lang="en-GB" sz="1400" dirty="0" smtClean="0">
                <a:solidFill>
                  <a:srgbClr val="0000FF"/>
                </a:solidFill>
                <a:highlight>
                  <a:srgbClr val="FFFFFF"/>
                </a:highlight>
                <a:latin typeface="Consolas"/>
              </a:rPr>
              <a:t>&gt;</a:t>
            </a:r>
          </a:p>
          <a:p>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PhraseList</a:t>
            </a:r>
            <a:r>
              <a:rPr lang="en-GB" sz="1400" dirty="0">
                <a:solidFill>
                  <a:srgbClr val="0000FF"/>
                </a:solidFill>
                <a:highlight>
                  <a:srgbClr val="FFFFFF"/>
                </a:highlight>
                <a:latin typeface="Consolas"/>
              </a:rPr>
              <a:t> </a:t>
            </a:r>
            <a:r>
              <a:rPr lang="en-GB" sz="1400" dirty="0">
                <a:solidFill>
                  <a:srgbClr val="FF0000"/>
                </a:solidFill>
                <a:highlight>
                  <a:srgbClr val="FFFFFF"/>
                </a:highlight>
                <a:latin typeface="Consolas"/>
              </a:rPr>
              <a:t>Label</a:t>
            </a:r>
            <a:r>
              <a:rPr lang="en-GB" sz="1400" dirty="0">
                <a:solidFill>
                  <a:srgbClr val="0000FF"/>
                </a:solidFill>
                <a:highlight>
                  <a:srgbClr val="FFFFFF"/>
                </a:highlight>
                <a:latin typeface="Consolas"/>
              </a:rPr>
              <a:t>=</a:t>
            </a:r>
            <a:r>
              <a:rPr lang="en-GB" sz="1400" dirty="0">
                <a:solidFill>
                  <a:srgbClr val="000000"/>
                </a:solidFill>
                <a:highlight>
                  <a:srgbClr val="FFFFFF"/>
                </a:highlight>
                <a:latin typeface="Consolas"/>
              </a:rPr>
              <a:t>"</a:t>
            </a:r>
            <a:r>
              <a:rPr lang="en-GB" sz="1400" dirty="0" err="1">
                <a:solidFill>
                  <a:srgbClr val="0000FF"/>
                </a:solidFill>
                <a:highlight>
                  <a:srgbClr val="FFFFFF"/>
                </a:highlight>
                <a:latin typeface="Consolas"/>
              </a:rPr>
              <a:t>futureMoney</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money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riches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gold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PhraseList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endParaRPr lang="en-GB" sz="1400" dirty="0" smtClean="0">
              <a:solidFill>
                <a:srgbClr val="000000"/>
              </a:solidFill>
              <a:highlight>
                <a:srgbClr val="FFFFFF"/>
              </a:highlight>
              <a:latin typeface="Consolas"/>
            </a:endParaRPr>
          </a:p>
          <a:p>
            <a:endParaRPr lang="en-GB" sz="1400" dirty="0">
              <a:solidFill>
                <a:srgbClr val="000000"/>
              </a:solidFill>
              <a:highlight>
                <a:srgbClr val="FFFFFF"/>
              </a:highlight>
              <a:latin typeface="Consolas"/>
            </a:endParaRPr>
          </a:p>
        </p:txBody>
      </p:sp>
      <p:sp>
        <p:nvSpPr>
          <p:cNvPr id="2" name="Title 1"/>
          <p:cNvSpPr>
            <a:spLocks noGrp="1"/>
          </p:cNvSpPr>
          <p:nvPr>
            <p:ph type="title"/>
          </p:nvPr>
        </p:nvSpPr>
        <p:spPr>
          <a:xfrm>
            <a:off x="457200" y="401955"/>
            <a:ext cx="8229600" cy="387798"/>
          </a:xfrm>
        </p:spPr>
        <p:txBody>
          <a:bodyPr/>
          <a:lstStyle/>
          <a:p>
            <a:r>
              <a:rPr lang="en-GB" dirty="0" smtClean="0"/>
              <a:t>The Voice Command Definition (VCD) file</a:t>
            </a:r>
            <a:endParaRPr lang="en-GB" dirty="0"/>
          </a:p>
        </p:txBody>
      </p:sp>
      <p:sp>
        <p:nvSpPr>
          <p:cNvPr id="10" name="Rectangle 9"/>
          <p:cNvSpPr/>
          <p:nvPr/>
        </p:nvSpPr>
        <p:spPr>
          <a:xfrm>
            <a:off x="5977601" y="886069"/>
            <a:ext cx="2709199" cy="34598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4" name="Rectangle 13"/>
          <p:cNvSpPr/>
          <p:nvPr/>
        </p:nvSpPr>
        <p:spPr>
          <a:xfrm>
            <a:off x="457200" y="4420894"/>
            <a:ext cx="8229600" cy="163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
        <p:nvSpPr>
          <p:cNvPr id="15" name="Rectangle 14"/>
          <p:cNvSpPr/>
          <p:nvPr/>
        </p:nvSpPr>
        <p:spPr>
          <a:xfrm>
            <a:off x="6082301" y="976046"/>
            <a:ext cx="2506895" cy="163997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500" dirty="0">
                <a:solidFill>
                  <a:srgbClr val="505151">
                    <a:alpha val="99000"/>
                  </a:srgbClr>
                </a:solidFill>
              </a:rPr>
              <a:t>This is the spoken feedback from the command</a:t>
            </a:r>
          </a:p>
        </p:txBody>
      </p:sp>
      <p:sp>
        <p:nvSpPr>
          <p:cNvPr id="16" name="Left Arrow 15"/>
          <p:cNvSpPr/>
          <p:nvPr/>
        </p:nvSpPr>
        <p:spPr>
          <a:xfrm>
            <a:off x="5052981" y="1988989"/>
            <a:ext cx="1142993" cy="228600"/>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7" name="Rectangle 16"/>
          <p:cNvSpPr/>
          <p:nvPr/>
        </p:nvSpPr>
        <p:spPr>
          <a:xfrm>
            <a:off x="6082300" y="2699349"/>
            <a:ext cx="2506895" cy="904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500" dirty="0" smtClean="0">
                <a:solidFill>
                  <a:srgbClr val="505151">
                    <a:alpha val="99000"/>
                  </a:srgbClr>
                </a:solidFill>
              </a:rPr>
              <a:t>The feedback will insert the phrase item used to activate the command</a:t>
            </a:r>
            <a:endParaRPr lang="en-GB" sz="1500" dirty="0">
              <a:solidFill>
                <a:srgbClr val="505151">
                  <a:alpha val="99000"/>
                </a:srgbClr>
              </a:solidFill>
            </a:endParaRPr>
          </a:p>
        </p:txBody>
      </p:sp>
    </p:spTree>
    <p:extLst>
      <p:ext uri="{BB962C8B-B14F-4D97-AF65-F5344CB8AC3E}">
        <p14:creationId xmlns:p14="http://schemas.microsoft.com/office/powerpoint/2010/main" val="33581770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ChangeArrowheads="1"/>
          </p:cNvSpPr>
          <p:nvPr/>
        </p:nvSpPr>
        <p:spPr bwMode="invGray">
          <a:xfrm>
            <a:off x="309174" y="738921"/>
            <a:ext cx="5683908" cy="3002119"/>
          </a:xfrm>
          <a:prstGeom prst="rect">
            <a:avLst/>
          </a:prstGeom>
          <a:solidFill>
            <a:schemeClr val="bg1">
              <a:alpha val="79999"/>
            </a:schemeClr>
          </a:solidFill>
          <a:ln w="12700" algn="ctr">
            <a:noFill/>
            <a:miter lim="800000"/>
            <a:headEnd/>
            <a:tailEnd/>
          </a:ln>
        </p:spPr>
        <p:txBody>
          <a:bodyPr wrap="none" lIns="182871" tIns="182871" rIns="182871" bIns="45718"/>
          <a:lstStyle/>
          <a:p>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CommandPrefix</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Fortune Teller </a:t>
            </a:r>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CommandPrefix</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Will I find money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Command</a:t>
            </a:r>
            <a:r>
              <a:rPr lang="en-GB" sz="1400" dirty="0">
                <a:solidFill>
                  <a:srgbClr val="0000FF"/>
                </a:solidFill>
                <a:highlight>
                  <a:srgbClr val="FFFFFF"/>
                </a:highlight>
                <a:latin typeface="Consolas"/>
              </a:rPr>
              <a:t> </a:t>
            </a:r>
            <a:r>
              <a:rPr lang="en-GB" sz="1400" dirty="0">
                <a:solidFill>
                  <a:srgbClr val="FF0000"/>
                </a:solidFill>
                <a:highlight>
                  <a:srgbClr val="FFFFFF"/>
                </a:highlight>
                <a:latin typeface="Consolas"/>
              </a:rPr>
              <a:t>Name</a:t>
            </a:r>
            <a:r>
              <a:rPr lang="en-GB" sz="1400" dirty="0">
                <a:solidFill>
                  <a:srgbClr val="0000FF"/>
                </a:solidFill>
                <a:highlight>
                  <a:srgbClr val="FFFFFF"/>
                </a:highlight>
                <a:latin typeface="Consolas"/>
              </a:rPr>
              <a:t>=</a:t>
            </a:r>
            <a:r>
              <a:rPr lang="en-GB" sz="1400" dirty="0">
                <a:solidFill>
                  <a:srgbClr val="000000"/>
                </a:solidFill>
                <a:highlight>
                  <a:srgbClr val="FFFFFF"/>
                </a:highlight>
                <a:latin typeface="Consolas"/>
              </a:rPr>
              <a:t>"</a:t>
            </a:r>
            <a:r>
              <a:rPr lang="en-GB" sz="1400" dirty="0" err="1">
                <a:solidFill>
                  <a:srgbClr val="0000FF"/>
                </a:solidFill>
                <a:highlight>
                  <a:srgbClr val="FFFFFF"/>
                </a:highlight>
                <a:latin typeface="Consolas"/>
              </a:rPr>
              <a:t>showMoney</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Will I find money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err="1">
                <a:solidFill>
                  <a:srgbClr val="A31515"/>
                </a:solidFill>
                <a:highlight>
                  <a:srgbClr val="FFFFFF"/>
                </a:highlight>
                <a:latin typeface="Consolas"/>
              </a:rPr>
              <a:t>ListenFor</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[Will I find] {</a:t>
            </a:r>
            <a:r>
              <a:rPr lang="en-GB" sz="1400" dirty="0" err="1">
                <a:solidFill>
                  <a:srgbClr val="000000"/>
                </a:solidFill>
                <a:highlight>
                  <a:srgbClr val="FFFFFF"/>
                </a:highlight>
                <a:latin typeface="Consolas"/>
              </a:rPr>
              <a:t>futureMoney</a:t>
            </a:r>
            <a:r>
              <a:rPr lang="en-GB" sz="1400" dirty="0">
                <a:solidFill>
                  <a:srgbClr val="000000"/>
                </a:solidFill>
                <a:highlight>
                  <a:srgbClr val="FFFFFF"/>
                </a:highlight>
                <a:latin typeface="Consolas"/>
              </a:rPr>
              <a:t>} </a:t>
            </a:r>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ListenFor</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Feedback</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Showing {</a:t>
            </a:r>
            <a:r>
              <a:rPr lang="en-GB" sz="1400" dirty="0" err="1">
                <a:solidFill>
                  <a:srgbClr val="000000"/>
                </a:solidFill>
                <a:highlight>
                  <a:srgbClr val="FFFFFF"/>
                </a:highlight>
                <a:latin typeface="Consolas"/>
              </a:rPr>
              <a:t>futureMoney</a:t>
            </a:r>
            <a:r>
              <a:rPr lang="en-GB" sz="1400" dirty="0">
                <a:solidFill>
                  <a:srgbClr val="000000"/>
                </a:solidFill>
                <a:highlight>
                  <a:srgbClr val="FFFFFF"/>
                </a:highlight>
                <a:latin typeface="Consolas"/>
              </a:rPr>
              <a:t>}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Feedback</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Navigate</a:t>
            </a:r>
            <a:r>
              <a:rPr lang="en-GB" sz="1400" dirty="0">
                <a:solidFill>
                  <a:srgbClr val="0000FF"/>
                </a:solidFill>
                <a:highlight>
                  <a:srgbClr val="FFFFFF"/>
                </a:highlight>
                <a:latin typeface="Consolas"/>
              </a:rPr>
              <a:t> </a:t>
            </a:r>
            <a:r>
              <a:rPr lang="en-GB" sz="1400" dirty="0">
                <a:solidFill>
                  <a:srgbClr val="FF0000"/>
                </a:solidFill>
                <a:highlight>
                  <a:srgbClr val="FFFFFF"/>
                </a:highlight>
                <a:latin typeface="Consolas"/>
              </a:rPr>
              <a:t>Target</a:t>
            </a:r>
            <a:r>
              <a:rPr lang="en-GB" sz="1400" dirty="0">
                <a:solidFill>
                  <a:srgbClr val="0000FF"/>
                </a:solidFill>
                <a:highlight>
                  <a:srgbClr val="FFFFFF"/>
                </a:highlight>
                <a:latin typeface="Consolas"/>
              </a:rPr>
              <a:t>=</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a:t>
            </a:r>
            <a:r>
              <a:rPr lang="en-GB" sz="1400" dirty="0" err="1">
                <a:solidFill>
                  <a:srgbClr val="0000FF"/>
                </a:solidFill>
                <a:highlight>
                  <a:srgbClr val="FFFFFF"/>
                </a:highlight>
                <a:latin typeface="Consolas"/>
              </a:rPr>
              <a:t>money.xaml</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Command</a:t>
            </a:r>
            <a:r>
              <a:rPr lang="en-GB" sz="1400" dirty="0" smtClean="0">
                <a:solidFill>
                  <a:srgbClr val="0000FF"/>
                </a:solidFill>
                <a:highlight>
                  <a:srgbClr val="FFFFFF"/>
                </a:highlight>
                <a:latin typeface="Consolas"/>
              </a:rPr>
              <a:t>&gt;</a:t>
            </a:r>
          </a:p>
          <a:p>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PhraseList</a:t>
            </a:r>
            <a:r>
              <a:rPr lang="en-GB" sz="1400" dirty="0">
                <a:solidFill>
                  <a:srgbClr val="0000FF"/>
                </a:solidFill>
                <a:highlight>
                  <a:srgbClr val="FFFFFF"/>
                </a:highlight>
                <a:latin typeface="Consolas"/>
              </a:rPr>
              <a:t> </a:t>
            </a:r>
            <a:r>
              <a:rPr lang="en-GB" sz="1400" dirty="0">
                <a:solidFill>
                  <a:srgbClr val="FF0000"/>
                </a:solidFill>
                <a:highlight>
                  <a:srgbClr val="FFFFFF"/>
                </a:highlight>
                <a:latin typeface="Consolas"/>
              </a:rPr>
              <a:t>Label</a:t>
            </a:r>
            <a:r>
              <a:rPr lang="en-GB" sz="1400" dirty="0">
                <a:solidFill>
                  <a:srgbClr val="0000FF"/>
                </a:solidFill>
                <a:highlight>
                  <a:srgbClr val="FFFFFF"/>
                </a:highlight>
                <a:latin typeface="Consolas"/>
              </a:rPr>
              <a:t>=</a:t>
            </a:r>
            <a:r>
              <a:rPr lang="en-GB" sz="1400" dirty="0">
                <a:solidFill>
                  <a:srgbClr val="000000"/>
                </a:solidFill>
                <a:highlight>
                  <a:srgbClr val="FFFFFF"/>
                </a:highlight>
                <a:latin typeface="Consolas"/>
              </a:rPr>
              <a:t>"</a:t>
            </a:r>
            <a:r>
              <a:rPr lang="en-GB" sz="1400" dirty="0" err="1">
                <a:solidFill>
                  <a:srgbClr val="0000FF"/>
                </a:solidFill>
                <a:highlight>
                  <a:srgbClr val="FFFFFF"/>
                </a:highlight>
                <a:latin typeface="Consolas"/>
              </a:rPr>
              <a:t>futureMoney</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money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riches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gold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PhraseList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endParaRPr lang="en-GB" sz="1400" dirty="0" smtClean="0">
              <a:solidFill>
                <a:srgbClr val="000000"/>
              </a:solidFill>
              <a:highlight>
                <a:srgbClr val="FFFFFF"/>
              </a:highlight>
              <a:latin typeface="Consolas"/>
            </a:endParaRPr>
          </a:p>
          <a:p>
            <a:endParaRPr lang="en-GB" sz="1400" dirty="0">
              <a:solidFill>
                <a:srgbClr val="000000"/>
              </a:solidFill>
              <a:highlight>
                <a:srgbClr val="FFFFFF"/>
              </a:highlight>
              <a:latin typeface="Consolas"/>
            </a:endParaRPr>
          </a:p>
        </p:txBody>
      </p:sp>
      <p:sp>
        <p:nvSpPr>
          <p:cNvPr id="2" name="Title 1"/>
          <p:cNvSpPr>
            <a:spLocks noGrp="1"/>
          </p:cNvSpPr>
          <p:nvPr>
            <p:ph type="title"/>
          </p:nvPr>
        </p:nvSpPr>
        <p:spPr>
          <a:xfrm>
            <a:off x="457200" y="401955"/>
            <a:ext cx="8229600" cy="387798"/>
          </a:xfrm>
        </p:spPr>
        <p:txBody>
          <a:bodyPr/>
          <a:lstStyle/>
          <a:p>
            <a:r>
              <a:rPr lang="en-GB" dirty="0" smtClean="0"/>
              <a:t>The Voice Command Definition (VCD) file</a:t>
            </a:r>
            <a:endParaRPr lang="en-GB" dirty="0"/>
          </a:p>
        </p:txBody>
      </p:sp>
      <p:sp>
        <p:nvSpPr>
          <p:cNvPr id="10" name="Rectangle 9"/>
          <p:cNvSpPr/>
          <p:nvPr/>
        </p:nvSpPr>
        <p:spPr>
          <a:xfrm>
            <a:off x="5977601" y="886069"/>
            <a:ext cx="2709199" cy="34598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1" name="Rectangle 10"/>
          <p:cNvSpPr/>
          <p:nvPr/>
        </p:nvSpPr>
        <p:spPr>
          <a:xfrm>
            <a:off x="457200" y="4420894"/>
            <a:ext cx="8229600" cy="163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
        <p:nvSpPr>
          <p:cNvPr id="12" name="Rectangle 11"/>
          <p:cNvSpPr/>
          <p:nvPr/>
        </p:nvSpPr>
        <p:spPr>
          <a:xfrm>
            <a:off x="6082301" y="976047"/>
            <a:ext cx="2506895" cy="14707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500" dirty="0" smtClean="0">
                <a:solidFill>
                  <a:srgbClr val="505151">
                    <a:alpha val="99000"/>
                  </a:srgbClr>
                </a:solidFill>
              </a:rPr>
              <a:t>This is the URL for the page to be activated by </a:t>
            </a:r>
            <a:br>
              <a:rPr lang="en-GB" sz="1500" dirty="0" smtClean="0">
                <a:solidFill>
                  <a:srgbClr val="505151">
                    <a:alpha val="99000"/>
                  </a:srgbClr>
                </a:solidFill>
              </a:rPr>
            </a:br>
            <a:r>
              <a:rPr lang="en-GB" sz="1500" dirty="0" smtClean="0">
                <a:solidFill>
                  <a:srgbClr val="505151">
                    <a:alpha val="99000"/>
                  </a:srgbClr>
                </a:solidFill>
              </a:rPr>
              <a:t>the command</a:t>
            </a:r>
            <a:endParaRPr lang="en-GB" sz="1500" dirty="0">
              <a:solidFill>
                <a:srgbClr val="505151">
                  <a:alpha val="99000"/>
                </a:srgbClr>
              </a:solidFill>
            </a:endParaRPr>
          </a:p>
        </p:txBody>
      </p:sp>
      <p:sp>
        <p:nvSpPr>
          <p:cNvPr id="13" name="Left Arrow 12"/>
          <p:cNvSpPr/>
          <p:nvPr/>
        </p:nvSpPr>
        <p:spPr>
          <a:xfrm>
            <a:off x="3924728" y="2229706"/>
            <a:ext cx="2007267" cy="217080"/>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4" name="Rectangle 13"/>
          <p:cNvSpPr/>
          <p:nvPr/>
        </p:nvSpPr>
        <p:spPr>
          <a:xfrm>
            <a:off x="6082300" y="2463047"/>
            <a:ext cx="2506895" cy="904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500" dirty="0" smtClean="0">
                <a:solidFill>
                  <a:srgbClr val="505151">
                    <a:alpha val="99000"/>
                  </a:srgbClr>
                </a:solidFill>
              </a:rPr>
              <a:t>Commands can go to different pages, or all go to </a:t>
            </a:r>
            <a:r>
              <a:rPr lang="en-GB" sz="1500" dirty="0" err="1" smtClean="0">
                <a:solidFill>
                  <a:srgbClr val="505151">
                    <a:alpha val="99000"/>
                  </a:srgbClr>
                </a:solidFill>
              </a:rPr>
              <a:t>MainPage.xaml</a:t>
            </a:r>
            <a:r>
              <a:rPr lang="en-GB" sz="1500" dirty="0" smtClean="0">
                <a:solidFill>
                  <a:srgbClr val="505151">
                    <a:alpha val="99000"/>
                  </a:srgbClr>
                </a:solidFill>
              </a:rPr>
              <a:t> if required</a:t>
            </a:r>
            <a:endParaRPr lang="en-GB" sz="1500" dirty="0">
              <a:solidFill>
                <a:srgbClr val="505151">
                  <a:alpha val="99000"/>
                </a:srgbClr>
              </a:solidFill>
            </a:endParaRPr>
          </a:p>
        </p:txBody>
      </p:sp>
    </p:spTree>
    <p:extLst>
      <p:ext uri="{BB962C8B-B14F-4D97-AF65-F5344CB8AC3E}">
        <p14:creationId xmlns:p14="http://schemas.microsoft.com/office/powerpoint/2010/main" val="38238918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ChangeArrowheads="1"/>
          </p:cNvSpPr>
          <p:nvPr/>
        </p:nvSpPr>
        <p:spPr bwMode="invGray">
          <a:xfrm>
            <a:off x="309174" y="738921"/>
            <a:ext cx="5683908" cy="3002119"/>
          </a:xfrm>
          <a:prstGeom prst="rect">
            <a:avLst/>
          </a:prstGeom>
          <a:solidFill>
            <a:schemeClr val="bg1">
              <a:alpha val="79999"/>
            </a:schemeClr>
          </a:solidFill>
          <a:ln w="12700" algn="ctr">
            <a:noFill/>
            <a:miter lim="800000"/>
            <a:headEnd/>
            <a:tailEnd/>
          </a:ln>
        </p:spPr>
        <p:txBody>
          <a:bodyPr wrap="none" lIns="182871" tIns="182871" rIns="182871" bIns="45718"/>
          <a:lstStyle/>
          <a:p>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CommandPrefix</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Fortune Teller </a:t>
            </a:r>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CommandPrefix</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Will I find money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Command</a:t>
            </a:r>
            <a:r>
              <a:rPr lang="en-GB" sz="1400" dirty="0">
                <a:solidFill>
                  <a:srgbClr val="0000FF"/>
                </a:solidFill>
                <a:highlight>
                  <a:srgbClr val="FFFFFF"/>
                </a:highlight>
                <a:latin typeface="Consolas"/>
              </a:rPr>
              <a:t> </a:t>
            </a:r>
            <a:r>
              <a:rPr lang="en-GB" sz="1400" dirty="0">
                <a:solidFill>
                  <a:srgbClr val="FF0000"/>
                </a:solidFill>
                <a:highlight>
                  <a:srgbClr val="FFFFFF"/>
                </a:highlight>
                <a:latin typeface="Consolas"/>
              </a:rPr>
              <a:t>Name</a:t>
            </a:r>
            <a:r>
              <a:rPr lang="en-GB" sz="1400" dirty="0">
                <a:solidFill>
                  <a:srgbClr val="0000FF"/>
                </a:solidFill>
                <a:highlight>
                  <a:srgbClr val="FFFFFF"/>
                </a:highlight>
                <a:latin typeface="Consolas"/>
              </a:rPr>
              <a:t>=</a:t>
            </a:r>
            <a:r>
              <a:rPr lang="en-GB" sz="1400" dirty="0">
                <a:solidFill>
                  <a:srgbClr val="000000"/>
                </a:solidFill>
                <a:highlight>
                  <a:srgbClr val="FFFFFF"/>
                </a:highlight>
                <a:latin typeface="Consolas"/>
              </a:rPr>
              <a:t>"</a:t>
            </a:r>
            <a:r>
              <a:rPr lang="en-GB" sz="1400" dirty="0" err="1">
                <a:solidFill>
                  <a:srgbClr val="0000FF"/>
                </a:solidFill>
                <a:highlight>
                  <a:srgbClr val="FFFFFF"/>
                </a:highlight>
                <a:latin typeface="Consolas"/>
              </a:rPr>
              <a:t>showMoney</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Will I find money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Example</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err="1">
                <a:solidFill>
                  <a:srgbClr val="A31515"/>
                </a:solidFill>
                <a:highlight>
                  <a:srgbClr val="FFFFFF"/>
                </a:highlight>
                <a:latin typeface="Consolas"/>
              </a:rPr>
              <a:t>ListenFor</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[Will I find] {</a:t>
            </a:r>
            <a:r>
              <a:rPr lang="en-GB" sz="1400" dirty="0" err="1">
                <a:solidFill>
                  <a:srgbClr val="000000"/>
                </a:solidFill>
                <a:highlight>
                  <a:srgbClr val="FFFFFF"/>
                </a:highlight>
                <a:latin typeface="Consolas"/>
              </a:rPr>
              <a:t>futureMoney</a:t>
            </a:r>
            <a:r>
              <a:rPr lang="en-GB" sz="1400" dirty="0">
                <a:solidFill>
                  <a:srgbClr val="000000"/>
                </a:solidFill>
                <a:highlight>
                  <a:srgbClr val="FFFFFF"/>
                </a:highlight>
                <a:latin typeface="Consolas"/>
              </a:rPr>
              <a:t>} </a:t>
            </a:r>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ListenFor</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Feedback</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Showing {</a:t>
            </a:r>
            <a:r>
              <a:rPr lang="en-GB" sz="1400" dirty="0" err="1">
                <a:solidFill>
                  <a:srgbClr val="000000"/>
                </a:solidFill>
                <a:highlight>
                  <a:srgbClr val="FFFFFF"/>
                </a:highlight>
                <a:latin typeface="Consolas"/>
              </a:rPr>
              <a:t>futureMoney</a:t>
            </a:r>
            <a:r>
              <a:rPr lang="en-GB" sz="1400" dirty="0">
                <a:solidFill>
                  <a:srgbClr val="000000"/>
                </a:solidFill>
                <a:highlight>
                  <a:srgbClr val="FFFFFF"/>
                </a:highlight>
                <a:latin typeface="Consolas"/>
              </a:rPr>
              <a:t>}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Feedback</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Navigate</a:t>
            </a:r>
            <a:r>
              <a:rPr lang="en-GB" sz="1400" dirty="0">
                <a:solidFill>
                  <a:srgbClr val="0000FF"/>
                </a:solidFill>
                <a:highlight>
                  <a:srgbClr val="FFFFFF"/>
                </a:highlight>
                <a:latin typeface="Consolas"/>
              </a:rPr>
              <a:t> </a:t>
            </a:r>
            <a:r>
              <a:rPr lang="en-GB" sz="1400" dirty="0">
                <a:solidFill>
                  <a:srgbClr val="FF0000"/>
                </a:solidFill>
                <a:highlight>
                  <a:srgbClr val="FFFFFF"/>
                </a:highlight>
                <a:latin typeface="Consolas"/>
              </a:rPr>
              <a:t>Target</a:t>
            </a:r>
            <a:r>
              <a:rPr lang="en-GB" sz="1400" dirty="0">
                <a:solidFill>
                  <a:srgbClr val="0000FF"/>
                </a:solidFill>
                <a:highlight>
                  <a:srgbClr val="FFFFFF"/>
                </a:highlight>
                <a:latin typeface="Consolas"/>
              </a:rPr>
              <a:t>=</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a:t>
            </a:r>
            <a:r>
              <a:rPr lang="en-GB" sz="1400" dirty="0" err="1">
                <a:solidFill>
                  <a:srgbClr val="0000FF"/>
                </a:solidFill>
                <a:highlight>
                  <a:srgbClr val="FFFFFF"/>
                </a:highlight>
                <a:latin typeface="Consolas"/>
              </a:rPr>
              <a:t>money.xaml</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Command</a:t>
            </a:r>
            <a:r>
              <a:rPr lang="en-GB" sz="1400" dirty="0" smtClean="0">
                <a:solidFill>
                  <a:srgbClr val="0000FF"/>
                </a:solidFill>
                <a:highlight>
                  <a:srgbClr val="FFFFFF"/>
                </a:highlight>
                <a:latin typeface="Consolas"/>
              </a:rPr>
              <a:t>&gt;</a:t>
            </a:r>
          </a:p>
          <a:p>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PhraseList</a:t>
            </a:r>
            <a:r>
              <a:rPr lang="en-GB" sz="1400" dirty="0">
                <a:solidFill>
                  <a:srgbClr val="0000FF"/>
                </a:solidFill>
                <a:highlight>
                  <a:srgbClr val="FFFFFF"/>
                </a:highlight>
                <a:latin typeface="Consolas"/>
              </a:rPr>
              <a:t> </a:t>
            </a:r>
            <a:r>
              <a:rPr lang="en-GB" sz="1400" dirty="0">
                <a:solidFill>
                  <a:srgbClr val="FF0000"/>
                </a:solidFill>
                <a:highlight>
                  <a:srgbClr val="FFFFFF"/>
                </a:highlight>
                <a:latin typeface="Consolas"/>
              </a:rPr>
              <a:t>Label</a:t>
            </a:r>
            <a:r>
              <a:rPr lang="en-GB" sz="1400" dirty="0">
                <a:solidFill>
                  <a:srgbClr val="0000FF"/>
                </a:solidFill>
                <a:highlight>
                  <a:srgbClr val="FFFFFF"/>
                </a:highlight>
                <a:latin typeface="Consolas"/>
              </a:rPr>
              <a:t>=</a:t>
            </a:r>
            <a:r>
              <a:rPr lang="en-GB" sz="1400" dirty="0">
                <a:solidFill>
                  <a:srgbClr val="000000"/>
                </a:solidFill>
                <a:highlight>
                  <a:srgbClr val="FFFFFF"/>
                </a:highlight>
                <a:latin typeface="Consolas"/>
              </a:rPr>
              <a:t>"</a:t>
            </a:r>
            <a:r>
              <a:rPr lang="en-GB" sz="1400" dirty="0" err="1">
                <a:solidFill>
                  <a:srgbClr val="0000FF"/>
                </a:solidFill>
                <a:highlight>
                  <a:srgbClr val="FFFFFF"/>
                </a:highlight>
                <a:latin typeface="Consolas"/>
              </a:rPr>
              <a:t>futureMoney</a:t>
            </a:r>
            <a:r>
              <a:rPr lang="en-GB" sz="1400" dirty="0">
                <a:solidFill>
                  <a:srgbClr val="000000"/>
                </a:solidFill>
                <a:highlight>
                  <a:srgbClr val="FFFFFF"/>
                </a:highlight>
                <a:latin typeface="Consolas"/>
              </a:rPr>
              <a: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money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riches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  &lt;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r>
              <a:rPr lang="en-GB" sz="1400" dirty="0">
                <a:solidFill>
                  <a:srgbClr val="000000"/>
                </a:solidFill>
                <a:highlight>
                  <a:srgbClr val="FFFFFF"/>
                </a:highlight>
                <a:latin typeface="Consolas"/>
              </a:rPr>
              <a:t> gold </a:t>
            </a:r>
            <a:r>
              <a:rPr lang="en-GB" sz="1400" dirty="0">
                <a:solidFill>
                  <a:srgbClr val="0000FF"/>
                </a:solidFill>
                <a:highlight>
                  <a:srgbClr val="FFFFFF"/>
                </a:highlight>
                <a:latin typeface="Consolas"/>
              </a:rPr>
              <a:t>&lt;/</a:t>
            </a:r>
            <a:r>
              <a:rPr lang="en-GB" sz="1400" dirty="0">
                <a:solidFill>
                  <a:srgbClr val="A31515"/>
                </a:solidFill>
                <a:highlight>
                  <a:srgbClr val="FFFFFF"/>
                </a:highlight>
                <a:latin typeface="Consolas"/>
              </a:rPr>
              <a:t>Item</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&lt;/</a:t>
            </a:r>
            <a:r>
              <a:rPr lang="en-GB" sz="1400" dirty="0" err="1">
                <a:solidFill>
                  <a:srgbClr val="A31515"/>
                </a:solidFill>
                <a:highlight>
                  <a:srgbClr val="FFFFFF"/>
                </a:highlight>
                <a:latin typeface="Consolas"/>
              </a:rPr>
              <a:t>PhraseList</a:t>
            </a:r>
            <a:r>
              <a:rPr lang="en-GB" sz="1400" dirty="0">
                <a:solidFill>
                  <a:srgbClr val="0000FF"/>
                </a:solidFill>
                <a:highlight>
                  <a:srgbClr val="FFFFFF"/>
                </a:highlight>
                <a:latin typeface="Consolas"/>
              </a:rPr>
              <a:t>&gt;</a:t>
            </a:r>
            <a:endParaRPr lang="en-GB" sz="1400" dirty="0">
              <a:solidFill>
                <a:srgbClr val="000000"/>
              </a:solidFill>
              <a:highlight>
                <a:srgbClr val="FFFFFF"/>
              </a:highlight>
              <a:latin typeface="Consolas"/>
            </a:endParaRPr>
          </a:p>
          <a:p>
            <a:endParaRPr lang="en-GB" sz="1400" dirty="0" smtClean="0">
              <a:solidFill>
                <a:srgbClr val="000000"/>
              </a:solidFill>
              <a:highlight>
                <a:srgbClr val="FFFFFF"/>
              </a:highlight>
              <a:latin typeface="Consolas"/>
            </a:endParaRPr>
          </a:p>
          <a:p>
            <a:endParaRPr lang="en-GB" sz="1400" dirty="0">
              <a:solidFill>
                <a:srgbClr val="000000"/>
              </a:solidFill>
              <a:highlight>
                <a:srgbClr val="FFFFFF"/>
              </a:highlight>
              <a:latin typeface="Consolas"/>
            </a:endParaRPr>
          </a:p>
        </p:txBody>
      </p:sp>
      <p:sp>
        <p:nvSpPr>
          <p:cNvPr id="2" name="Title 1"/>
          <p:cNvSpPr>
            <a:spLocks noGrp="1"/>
          </p:cNvSpPr>
          <p:nvPr>
            <p:ph type="title"/>
          </p:nvPr>
        </p:nvSpPr>
        <p:spPr>
          <a:xfrm>
            <a:off x="457200" y="401955"/>
            <a:ext cx="8229600" cy="387798"/>
          </a:xfrm>
        </p:spPr>
        <p:txBody>
          <a:bodyPr/>
          <a:lstStyle/>
          <a:p>
            <a:r>
              <a:rPr lang="en-GB" dirty="0" smtClean="0"/>
              <a:t>The Voice Command Definition (VCD) file</a:t>
            </a:r>
            <a:endParaRPr lang="en-GB" dirty="0"/>
          </a:p>
        </p:txBody>
      </p:sp>
      <p:sp>
        <p:nvSpPr>
          <p:cNvPr id="10" name="Rectangle 9"/>
          <p:cNvSpPr/>
          <p:nvPr/>
        </p:nvSpPr>
        <p:spPr>
          <a:xfrm>
            <a:off x="5977601" y="886069"/>
            <a:ext cx="2709199" cy="34598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1" name="Rectangle 10"/>
          <p:cNvSpPr/>
          <p:nvPr/>
        </p:nvSpPr>
        <p:spPr>
          <a:xfrm>
            <a:off x="457200" y="4420894"/>
            <a:ext cx="8229600" cy="163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
        <p:nvSpPr>
          <p:cNvPr id="12" name="Rectangle 11"/>
          <p:cNvSpPr/>
          <p:nvPr/>
        </p:nvSpPr>
        <p:spPr>
          <a:xfrm>
            <a:off x="6082301" y="976046"/>
            <a:ext cx="2506895" cy="189197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500" dirty="0" smtClean="0">
                <a:solidFill>
                  <a:srgbClr val="505151">
                    <a:alpha val="99000"/>
                  </a:srgbClr>
                </a:solidFill>
              </a:rPr>
              <a:t>These are the phrases that can be used at the end of the command</a:t>
            </a:r>
            <a:endParaRPr lang="en-GB" sz="1500" dirty="0">
              <a:solidFill>
                <a:srgbClr val="505151">
                  <a:alpha val="99000"/>
                </a:srgbClr>
              </a:solidFill>
            </a:endParaRPr>
          </a:p>
        </p:txBody>
      </p:sp>
      <p:sp>
        <p:nvSpPr>
          <p:cNvPr id="13" name="Left Arrow 12"/>
          <p:cNvSpPr/>
          <p:nvPr/>
        </p:nvSpPr>
        <p:spPr>
          <a:xfrm>
            <a:off x="3708971" y="2639420"/>
            <a:ext cx="2223024" cy="228600"/>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4" name="Rectangle 13"/>
          <p:cNvSpPr/>
          <p:nvPr/>
        </p:nvSpPr>
        <p:spPr>
          <a:xfrm>
            <a:off x="6082300" y="3100035"/>
            <a:ext cx="2506895" cy="904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a:buSzPct val="100000"/>
            </a:pPr>
            <a:r>
              <a:rPr lang="en-GB" sz="1500" dirty="0" smtClean="0">
                <a:solidFill>
                  <a:srgbClr val="505151">
                    <a:alpha val="99000"/>
                  </a:srgbClr>
                </a:solidFill>
              </a:rPr>
              <a:t>The application can modify the phrase list of a command dynamically</a:t>
            </a:r>
          </a:p>
          <a:p>
            <a:pPr marL="339725">
              <a:spcBef>
                <a:spcPts val="600"/>
              </a:spcBef>
              <a:buSzPct val="100000"/>
            </a:pPr>
            <a:r>
              <a:rPr lang="en-GB" sz="1200" dirty="0" smtClean="0">
                <a:solidFill>
                  <a:srgbClr val="505151">
                    <a:alpha val="99000"/>
                  </a:srgbClr>
                </a:solidFill>
              </a:rPr>
              <a:t>It could give movie times </a:t>
            </a:r>
            <a:br>
              <a:rPr lang="en-GB" sz="1200" dirty="0" smtClean="0">
                <a:solidFill>
                  <a:srgbClr val="505151">
                    <a:alpha val="99000"/>
                  </a:srgbClr>
                </a:solidFill>
              </a:rPr>
            </a:br>
            <a:r>
              <a:rPr lang="en-GB" sz="1200" dirty="0" smtClean="0">
                <a:solidFill>
                  <a:srgbClr val="505151">
                    <a:alpha val="99000"/>
                  </a:srgbClr>
                </a:solidFill>
              </a:rPr>
              <a:t>for films by name</a:t>
            </a:r>
            <a:endParaRPr lang="en-GB" sz="1200" dirty="0">
              <a:solidFill>
                <a:srgbClr val="505151">
                  <a:alpha val="99000"/>
                </a:srgbClr>
              </a:solidFill>
            </a:endParaRPr>
          </a:p>
        </p:txBody>
      </p:sp>
    </p:spTree>
    <p:extLst>
      <p:ext uri="{BB962C8B-B14F-4D97-AF65-F5344CB8AC3E}">
        <p14:creationId xmlns:p14="http://schemas.microsoft.com/office/powerpoint/2010/main" val="8385184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57201" y="1233851"/>
            <a:ext cx="8229600" cy="33641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endParaRPr lang="en-US" sz="1600" dirty="0" err="1" smtClean="0">
              <a:solidFill>
                <a:schemeClr val="tx2">
                  <a:alpha val="99000"/>
                </a:schemeClr>
              </a:solidFill>
            </a:endParaRPr>
          </a:p>
        </p:txBody>
      </p:sp>
      <p:sp>
        <p:nvSpPr>
          <p:cNvPr id="2" name="Title 1"/>
          <p:cNvSpPr>
            <a:spLocks noGrp="1"/>
          </p:cNvSpPr>
          <p:nvPr>
            <p:ph type="title"/>
          </p:nvPr>
        </p:nvSpPr>
        <p:spPr>
          <a:xfrm>
            <a:off x="457200" y="401955"/>
            <a:ext cx="8229600" cy="360548"/>
          </a:xfrm>
        </p:spPr>
        <p:txBody>
          <a:bodyPr/>
          <a:lstStyle/>
          <a:p>
            <a:r>
              <a:rPr lang="en-GB" dirty="0" smtClean="0"/>
              <a:t>Voice Command Query</a:t>
            </a:r>
            <a:endParaRPr lang="en-GB" dirty="0"/>
          </a:p>
        </p:txBody>
      </p:sp>
      <p:sp>
        <p:nvSpPr>
          <p:cNvPr id="7" name="Content Placeholder 2"/>
          <p:cNvSpPr txBox="1">
            <a:spLocks/>
          </p:cNvSpPr>
          <p:nvPr/>
        </p:nvSpPr>
        <p:spPr>
          <a:xfrm>
            <a:off x="2833613" y="3809396"/>
            <a:ext cx="5760720" cy="1124902"/>
          </a:xfrm>
          <a:prstGeom prst="rect">
            <a:avLst/>
          </a:prstGeom>
        </p:spPr>
        <p:txBody>
          <a:bodyPr vert="horz" lIns="0" tIns="0" rIns="0" bIns="0" rtlCol="0">
            <a:noAutofit/>
          </a:bodyPr>
          <a:lstStyle>
            <a:lvl1pPr marL="114300" indent="-114300" algn="l" defTabSz="914400" rtl="0" eaLnBrk="1" latinLnBrk="0" hangingPunct="1">
              <a:lnSpc>
                <a:spcPct val="125000"/>
              </a:lnSpc>
              <a:spcBef>
                <a:spcPts val="600"/>
              </a:spcBef>
              <a:buClrTx/>
              <a:buSzPct val="100000"/>
              <a:buFont typeface="Arial" pitchFamily="34" charset="0"/>
              <a:buChar char="•"/>
              <a:defRPr sz="1600" kern="1200" spc="0" baseline="0">
                <a:solidFill>
                  <a:schemeClr val="tx2"/>
                </a:solidFill>
                <a:latin typeface="+mn-lt"/>
                <a:ea typeface="+mn-ea"/>
                <a:cs typeface="+mn-cs"/>
              </a:defRPr>
            </a:lvl1pPr>
            <a:lvl2pPr marL="2889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2pPr>
            <a:lvl3pPr marL="4572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3pPr>
            <a:lvl4pPr marL="6318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4pPr>
            <a:lvl5pPr marL="8001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latin typeface="Consolas" panose="020B0609020204030204" pitchFamily="49" charset="0"/>
                <a:cs typeface="Consolas" panose="020B0609020204030204" pitchFamily="49" charset="0"/>
              </a:rPr>
              <a:t>/</a:t>
            </a:r>
            <a:r>
              <a:rPr lang="en-GB" dirty="0" err="1" smtClean="0">
                <a:latin typeface="Consolas" panose="020B0609020204030204" pitchFamily="49" charset="0"/>
                <a:cs typeface="Consolas" panose="020B0609020204030204" pitchFamily="49" charset="0"/>
              </a:rPr>
              <a:t>Money.xaml</a:t>
            </a:r>
            <a:r>
              <a:rPr lang="en-GB" dirty="0" smtClean="0">
                <a:latin typeface="Consolas" panose="020B0609020204030204" pitchFamily="49" charset="0"/>
                <a:cs typeface="Consolas" panose="020B0609020204030204" pitchFamily="49" charset="0"/>
              </a:rPr>
              <a:t>/?</a:t>
            </a:r>
            <a:r>
              <a:rPr lang="en-GB" dirty="0" err="1" smtClean="0">
                <a:latin typeface="Consolas" panose="020B0609020204030204" pitchFamily="49" charset="0"/>
                <a:cs typeface="Consolas" panose="020B0609020204030204" pitchFamily="49" charset="0"/>
              </a:rPr>
              <a:t>voiceCommandName</a:t>
            </a:r>
            <a:r>
              <a:rPr lang="en-GB" dirty="0" smtClean="0">
                <a:latin typeface="Consolas" panose="020B0609020204030204" pitchFamily="49" charset="0"/>
                <a:cs typeface="Consolas" panose="020B0609020204030204" pitchFamily="49" charset="0"/>
              </a:rPr>
              <a:t>=</a:t>
            </a:r>
            <a:r>
              <a:rPr lang="en-GB" dirty="0" err="1" smtClean="0">
                <a:latin typeface="Consolas" panose="020B0609020204030204" pitchFamily="49" charset="0"/>
                <a:cs typeface="Consolas" panose="020B0609020204030204" pitchFamily="49" charset="0"/>
              </a:rPr>
              <a:t>showMoney&amp;futureMoney</a:t>
            </a:r>
            <a:r>
              <a:rPr lang="en-GB" dirty="0" smtClean="0">
                <a:latin typeface="Consolas" panose="020B0609020204030204" pitchFamily="49" charset="0"/>
                <a:cs typeface="Consolas" panose="020B0609020204030204" pitchFamily="49" charset="0"/>
              </a:rPr>
              <a:t>=</a:t>
            </a:r>
            <a:r>
              <a:rPr lang="en-GB" dirty="0" err="1" smtClean="0">
                <a:latin typeface="Consolas" panose="020B0609020204030204" pitchFamily="49" charset="0"/>
                <a:cs typeface="Consolas" panose="020B0609020204030204" pitchFamily="49" charset="0"/>
              </a:rPr>
              <a:t>gold&amp;reco</a:t>
            </a:r>
            <a:r>
              <a:rPr lang="en-GB" dirty="0" smtClean="0">
                <a:latin typeface="Consolas" panose="020B0609020204030204" pitchFamily="49" charset="0"/>
                <a:cs typeface="Consolas" panose="020B0609020204030204" pitchFamily="49" charset="0"/>
              </a:rPr>
              <a:t>=Fortune%20Teller%Will%20I%20find%20gold"</a:t>
            </a:r>
            <a:endParaRPr lang="en-GB" dirty="0">
              <a:latin typeface="Consolas" panose="020B0609020204030204" pitchFamily="49" charset="0"/>
              <a:cs typeface="Consolas" panose="020B0609020204030204" pitchFamily="49" charset="0"/>
            </a:endParaRPr>
          </a:p>
        </p:txBody>
      </p:sp>
      <p:sp>
        <p:nvSpPr>
          <p:cNvPr id="9" name="Rectangle 8"/>
          <p:cNvSpPr/>
          <p:nvPr/>
        </p:nvSpPr>
        <p:spPr>
          <a:xfrm>
            <a:off x="457200" y="1233851"/>
            <a:ext cx="2248519" cy="3364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10" name="Rectangle 9"/>
          <p:cNvSpPr/>
          <p:nvPr/>
        </p:nvSpPr>
        <p:spPr>
          <a:xfrm>
            <a:off x="457200" y="1233851"/>
            <a:ext cx="1196975" cy="1196975"/>
          </a:xfrm>
          <a:prstGeom prst="rect">
            <a:avLst/>
          </a:prstGeom>
          <a:solidFill>
            <a:srgbClr val="FFB9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2" name="Rectangle 11"/>
          <p:cNvSpPr/>
          <p:nvPr/>
        </p:nvSpPr>
        <p:spPr>
          <a:xfrm>
            <a:off x="2813065" y="2159480"/>
            <a:ext cx="5760720" cy="640080"/>
          </a:xfrm>
          <a:prstGeom prst="rect">
            <a:avLst/>
          </a:prstGeom>
          <a:solidFill>
            <a:srgbClr val="B8EAF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marL="0" lvl="1"/>
            <a:endParaRPr lang="en-GB" sz="1600" dirty="0">
              <a:solidFill>
                <a:schemeClr val="tx2">
                  <a:alpha val="99000"/>
                </a:schemeClr>
              </a:solidFill>
            </a:endParaRPr>
          </a:p>
        </p:txBody>
      </p:sp>
      <p:sp>
        <p:nvSpPr>
          <p:cNvPr id="13" name="Rectangle 12"/>
          <p:cNvSpPr/>
          <p:nvPr/>
        </p:nvSpPr>
        <p:spPr>
          <a:xfrm>
            <a:off x="2813065" y="1375448"/>
            <a:ext cx="5760720" cy="640080"/>
          </a:xfrm>
          <a:prstGeom prst="rect">
            <a:avLst/>
          </a:prstGeom>
          <a:solidFill>
            <a:srgbClr val="B8EAF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marL="0" lvl="1"/>
            <a:endParaRPr lang="en-GB" sz="1600" dirty="0">
              <a:solidFill>
                <a:schemeClr val="tx2">
                  <a:alpha val="99000"/>
                </a:schemeClr>
              </a:solidFill>
            </a:endParaRPr>
          </a:p>
        </p:txBody>
      </p:sp>
      <p:pic>
        <p:nvPicPr>
          <p:cNvPr id="4" name="Picture 3"/>
          <p:cNvPicPr>
            <a:picLocks noChangeAspect="1"/>
          </p:cNvPicPr>
          <p:nvPr/>
        </p:nvPicPr>
        <p:blipFill>
          <a:blip r:embed="rId3"/>
          <a:stretch>
            <a:fillRect/>
          </a:stretch>
        </p:blipFill>
        <p:spPr>
          <a:xfrm>
            <a:off x="788418" y="1558897"/>
            <a:ext cx="1586081" cy="2871971"/>
          </a:xfrm>
          <a:prstGeom prst="rect">
            <a:avLst/>
          </a:prstGeom>
        </p:spPr>
      </p:pic>
      <p:sp>
        <p:nvSpPr>
          <p:cNvPr id="14" name="Rectangle 13"/>
          <p:cNvSpPr/>
          <p:nvPr/>
        </p:nvSpPr>
        <p:spPr>
          <a:xfrm>
            <a:off x="2813065" y="2943512"/>
            <a:ext cx="5760720" cy="640080"/>
          </a:xfrm>
          <a:prstGeom prst="rect">
            <a:avLst/>
          </a:prstGeom>
          <a:solidFill>
            <a:srgbClr val="B8EAF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marL="0" lvl="1"/>
            <a:endParaRPr lang="en-GB" sz="1600" dirty="0">
              <a:solidFill>
                <a:schemeClr val="tx2">
                  <a:alpha val="99000"/>
                </a:schemeClr>
              </a:solidFill>
            </a:endParaRPr>
          </a:p>
        </p:txBody>
      </p:sp>
      <p:sp>
        <p:nvSpPr>
          <p:cNvPr id="8" name="Content Placeholder 2"/>
          <p:cNvSpPr txBox="1">
            <a:spLocks/>
          </p:cNvSpPr>
          <p:nvPr/>
        </p:nvSpPr>
        <p:spPr>
          <a:xfrm>
            <a:off x="2967175" y="1262434"/>
            <a:ext cx="5760720" cy="1906862"/>
          </a:xfrm>
          <a:prstGeom prst="rect">
            <a:avLst/>
          </a:prstGeom>
        </p:spPr>
        <p:txBody>
          <a:bodyPr vert="horz" lIns="0" tIns="0" rIns="0" bIns="0" rtlCol="0">
            <a:noAutofit/>
          </a:bodyPr>
          <a:lstStyle>
            <a:lvl1pPr marL="114300" indent="-114300" algn="l" defTabSz="914400" rtl="0" eaLnBrk="1" latinLnBrk="0" hangingPunct="1">
              <a:lnSpc>
                <a:spcPct val="125000"/>
              </a:lnSpc>
              <a:spcBef>
                <a:spcPts val="600"/>
              </a:spcBef>
              <a:buClrTx/>
              <a:buSzPct val="100000"/>
              <a:buFont typeface="Arial" pitchFamily="34" charset="0"/>
              <a:buChar char="•"/>
              <a:defRPr sz="1600" kern="1200" spc="0" baseline="0">
                <a:solidFill>
                  <a:schemeClr val="tx2"/>
                </a:solidFill>
                <a:latin typeface="+mn-lt"/>
                <a:ea typeface="+mn-ea"/>
                <a:cs typeface="+mn-cs"/>
              </a:defRPr>
            </a:lvl1pPr>
            <a:lvl2pPr marL="2889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2pPr>
            <a:lvl3pPr marL="4572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3pPr>
            <a:lvl4pPr marL="6318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4pPr>
            <a:lvl5pPr marL="8001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80000"/>
              </a:lnSpc>
              <a:spcBef>
                <a:spcPts val="0"/>
              </a:spcBef>
              <a:buNone/>
            </a:pPr>
            <a:r>
              <a:rPr lang="en-GB" sz="2800" dirty="0">
                <a:solidFill>
                  <a:schemeClr val="accent1">
                    <a:alpha val="99000"/>
                  </a:schemeClr>
                </a:solidFill>
                <a:latin typeface="Segoe UI Light" pitchFamily="34" charset="0"/>
              </a:rPr>
              <a:t>“Fortune Teller, Will I find gold?”</a:t>
            </a:r>
          </a:p>
          <a:p>
            <a:pPr marL="0" indent="0">
              <a:lnSpc>
                <a:spcPct val="180000"/>
              </a:lnSpc>
              <a:spcBef>
                <a:spcPts val="0"/>
              </a:spcBef>
              <a:buFont typeface="Arial" pitchFamily="34" charset="0"/>
              <a:buNone/>
            </a:pPr>
            <a:r>
              <a:rPr lang="en-GB" sz="2800" dirty="0" smtClean="0">
                <a:solidFill>
                  <a:schemeClr val="tx2">
                    <a:alpha val="99000"/>
                  </a:schemeClr>
                </a:solidFill>
                <a:latin typeface="Segoe UI Light" pitchFamily="34" charset="0"/>
              </a:rPr>
              <a:t>Phone displays: </a:t>
            </a:r>
          </a:p>
          <a:p>
            <a:pPr marL="0" indent="0">
              <a:lnSpc>
                <a:spcPct val="180000"/>
              </a:lnSpc>
              <a:spcBef>
                <a:spcPts val="0"/>
              </a:spcBef>
              <a:buFont typeface="Arial" pitchFamily="34" charset="0"/>
              <a:buNone/>
            </a:pPr>
            <a:r>
              <a:rPr lang="en-GB" sz="2800" dirty="0" smtClean="0">
                <a:solidFill>
                  <a:schemeClr val="accent1">
                    <a:alpha val="99000"/>
                  </a:schemeClr>
                </a:solidFill>
                <a:latin typeface="Segoe UI Light" pitchFamily="34" charset="0"/>
              </a:rPr>
              <a:t>“Showing gold”</a:t>
            </a:r>
            <a:endParaRPr lang="en-GB" sz="2800" dirty="0">
              <a:solidFill>
                <a:schemeClr val="accent1">
                  <a:alpha val="99000"/>
                </a:schemeClr>
              </a:solidFill>
              <a:latin typeface="Segoe UI Light" pitchFamily="34" charset="0"/>
              <a:cs typeface="Consolas" panose="020B0609020204030204" pitchFamily="49"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825" y="5441499"/>
            <a:ext cx="1066787" cy="2022992"/>
          </a:xfrm>
          <a:prstGeom prst="rect">
            <a:avLst/>
          </a:prstGeom>
        </p:spPr>
      </p:pic>
    </p:spTree>
    <p:extLst>
      <p:ext uri="{BB962C8B-B14F-4D97-AF65-F5344CB8AC3E}">
        <p14:creationId xmlns:p14="http://schemas.microsoft.com/office/powerpoint/2010/main" val="365461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10000" decel="90000" fill="hold" nodeType="withEffect">
                                  <p:stCondLst>
                                    <p:cond delay="0"/>
                                  </p:stCondLst>
                                  <p:childTnLst>
                                    <p:animMotion origin="layout" path="M 0.04479 0.01173 L 0.04271 -0.26914 " pathEditMode="relative" rAng="0" ptsTypes="AA">
                                      <p:cBhvr>
                                        <p:cTn id="6" dur="1000" fill="hold"/>
                                        <p:tgtEl>
                                          <p:spTgt spid="6"/>
                                        </p:tgtEl>
                                        <p:attrNameLst>
                                          <p:attrName>ppt_x</p:attrName>
                                          <p:attrName>ppt_y</p:attrName>
                                        </p:attrNameLst>
                                      </p:cBhvr>
                                      <p:rCtr x="-104" y="-140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60281" y="1232893"/>
            <a:ext cx="8226519" cy="3657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marL="0" lvl="1"/>
            <a:endParaRPr lang="en-GB" sz="1600" dirty="0">
              <a:solidFill>
                <a:schemeClr val="tx2">
                  <a:alpha val="99000"/>
                </a:schemeClr>
              </a:solidFill>
            </a:endParaRPr>
          </a:p>
        </p:txBody>
      </p:sp>
      <p:sp>
        <p:nvSpPr>
          <p:cNvPr id="2" name="Title 1"/>
          <p:cNvSpPr>
            <a:spLocks noGrp="1"/>
          </p:cNvSpPr>
          <p:nvPr>
            <p:ph type="title"/>
          </p:nvPr>
        </p:nvSpPr>
        <p:spPr>
          <a:xfrm>
            <a:off x="457200" y="401955"/>
            <a:ext cx="8229600" cy="360548"/>
          </a:xfrm>
        </p:spPr>
        <p:txBody>
          <a:bodyPr/>
          <a:lstStyle/>
          <a:p>
            <a:r>
              <a:rPr lang="en-GB" dirty="0" smtClean="0"/>
              <a:t>Voice Command Query</a:t>
            </a:r>
            <a:endParaRPr lang="en-GB" dirty="0"/>
          </a:p>
        </p:txBody>
      </p:sp>
      <p:sp>
        <p:nvSpPr>
          <p:cNvPr id="9" name="Rectangle 8"/>
          <p:cNvSpPr/>
          <p:nvPr/>
        </p:nvSpPr>
        <p:spPr>
          <a:xfrm>
            <a:off x="460282" y="1683243"/>
            <a:ext cx="8226518" cy="3657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marL="0" lvl="1"/>
            <a:endParaRPr lang="en-GB" sz="1600" dirty="0">
              <a:solidFill>
                <a:schemeClr val="tx2">
                  <a:alpha val="99000"/>
                </a:schemeClr>
              </a:solidFill>
            </a:endParaRPr>
          </a:p>
        </p:txBody>
      </p:sp>
      <p:sp>
        <p:nvSpPr>
          <p:cNvPr id="10" name="Rectangle 9"/>
          <p:cNvSpPr/>
          <p:nvPr/>
        </p:nvSpPr>
        <p:spPr>
          <a:xfrm>
            <a:off x="460282" y="2624128"/>
            <a:ext cx="8226518" cy="3657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marL="0" lvl="1"/>
            <a:endParaRPr lang="en-GB" sz="1600" dirty="0">
              <a:solidFill>
                <a:schemeClr val="tx2">
                  <a:alpha val="99000"/>
                </a:schemeClr>
              </a:solidFill>
            </a:endParaRPr>
          </a:p>
        </p:txBody>
      </p:sp>
      <p:sp>
        <p:nvSpPr>
          <p:cNvPr id="11" name="Rectangle 10"/>
          <p:cNvSpPr/>
          <p:nvPr/>
        </p:nvSpPr>
        <p:spPr>
          <a:xfrm>
            <a:off x="460282" y="3549580"/>
            <a:ext cx="8226518" cy="3657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nchorCtr="0"/>
          <a:lstStyle/>
          <a:p>
            <a:pPr marL="0" lvl="1"/>
            <a:endParaRPr lang="en-GB" sz="1600" dirty="0">
              <a:solidFill>
                <a:schemeClr val="tx2">
                  <a:alpha val="99000"/>
                </a:schemeClr>
              </a:solidFill>
            </a:endParaRPr>
          </a:p>
        </p:txBody>
      </p:sp>
      <p:sp>
        <p:nvSpPr>
          <p:cNvPr id="3" name="Content Placeholder 2"/>
          <p:cNvSpPr>
            <a:spLocks noGrp="1"/>
          </p:cNvSpPr>
          <p:nvPr>
            <p:ph idx="1"/>
          </p:nvPr>
        </p:nvSpPr>
        <p:spPr>
          <a:xfrm>
            <a:off x="580488" y="1207298"/>
            <a:ext cx="8229600" cy="3406139"/>
          </a:xfrm>
        </p:spPr>
        <p:txBody>
          <a:bodyPr/>
          <a:lstStyle/>
          <a:p>
            <a:pPr marL="0" indent="0">
              <a:buNone/>
            </a:pPr>
            <a:r>
              <a:rPr lang="en-GB" sz="2000" dirty="0" smtClean="0">
                <a:latin typeface="Consolas" panose="020B0609020204030204" pitchFamily="49" charset="0"/>
                <a:cs typeface="Consolas" panose="020B0609020204030204" pitchFamily="49" charset="0"/>
              </a:rPr>
              <a:t>/</a:t>
            </a:r>
            <a:r>
              <a:rPr lang="en-GB" sz="2000" dirty="0" err="1" smtClean="0">
                <a:latin typeface="Consolas" panose="020B0609020204030204" pitchFamily="49" charset="0"/>
                <a:cs typeface="Consolas" panose="020B0609020204030204" pitchFamily="49" charset="0"/>
              </a:rPr>
              <a:t>Money.xaml</a:t>
            </a:r>
            <a:r>
              <a:rPr lang="en-GB" sz="2000" dirty="0" smtClean="0">
                <a:latin typeface="Consolas" panose="020B0609020204030204" pitchFamily="49" charset="0"/>
                <a:cs typeface="Consolas" panose="020B0609020204030204" pitchFamily="49" charset="0"/>
              </a:rPr>
              <a:t>/</a:t>
            </a:r>
          </a:p>
          <a:p>
            <a:pPr marL="0" indent="0">
              <a:buNone/>
            </a:pPr>
            <a:r>
              <a:rPr lang="en-GB" sz="2000" dirty="0" smtClean="0">
                <a:latin typeface="Consolas" panose="020B0609020204030204" pitchFamily="49" charset="0"/>
                <a:cs typeface="Consolas" panose="020B0609020204030204" pitchFamily="49" charset="0"/>
              </a:rPr>
              <a:t>?</a:t>
            </a:r>
            <a:r>
              <a:rPr lang="en-GB" sz="2000" dirty="0" err="1" smtClean="0">
                <a:latin typeface="Consolas" panose="020B0609020204030204" pitchFamily="49" charset="0"/>
                <a:cs typeface="Consolas" panose="020B0609020204030204" pitchFamily="49" charset="0"/>
              </a:rPr>
              <a:t>voiceCommandName</a:t>
            </a:r>
            <a:r>
              <a:rPr lang="en-GB" sz="2000" dirty="0" smtClean="0">
                <a:latin typeface="Consolas" panose="020B0609020204030204" pitchFamily="49" charset="0"/>
                <a:cs typeface="Consolas" panose="020B0609020204030204" pitchFamily="49" charset="0"/>
              </a:rPr>
              <a:t>=</a:t>
            </a:r>
            <a:r>
              <a:rPr lang="en-GB" sz="2000" dirty="0" err="1" smtClean="0">
                <a:latin typeface="Consolas" panose="020B0609020204030204" pitchFamily="49" charset="0"/>
                <a:cs typeface="Consolas" panose="020B0609020204030204" pitchFamily="49" charset="0"/>
              </a:rPr>
              <a:t>showMoney</a:t>
            </a:r>
            <a:endParaRPr lang="en-GB" sz="2000" dirty="0" smtClean="0">
              <a:latin typeface="Consolas" panose="020B0609020204030204" pitchFamily="49" charset="0"/>
              <a:cs typeface="Consolas" panose="020B0609020204030204" pitchFamily="49" charset="0"/>
            </a:endParaRPr>
          </a:p>
          <a:p>
            <a:pPr marL="0" indent="0">
              <a:buNone/>
            </a:pPr>
            <a:endParaRPr lang="en-GB" sz="2000" dirty="0" smtClean="0">
              <a:latin typeface="Consolas" panose="020B0609020204030204" pitchFamily="49" charset="0"/>
              <a:cs typeface="Consolas" panose="020B0609020204030204" pitchFamily="49" charset="0"/>
            </a:endParaRPr>
          </a:p>
          <a:p>
            <a:pPr marL="0" indent="0">
              <a:buNone/>
            </a:pPr>
            <a:r>
              <a:rPr lang="en-GB" sz="2000" dirty="0" smtClean="0">
                <a:latin typeface="Consolas" panose="020B0609020204030204" pitchFamily="49" charset="0"/>
                <a:cs typeface="Consolas" panose="020B0609020204030204" pitchFamily="49" charset="0"/>
              </a:rPr>
              <a:t>&amp;</a:t>
            </a:r>
            <a:r>
              <a:rPr lang="en-GB" sz="2000" dirty="0" err="1" smtClean="0">
                <a:latin typeface="Consolas" panose="020B0609020204030204" pitchFamily="49" charset="0"/>
                <a:cs typeface="Consolas" panose="020B0609020204030204" pitchFamily="49" charset="0"/>
              </a:rPr>
              <a:t>futureMoney</a:t>
            </a:r>
            <a:r>
              <a:rPr lang="en-GB" sz="2000" dirty="0" smtClean="0">
                <a:latin typeface="Consolas" panose="020B0609020204030204" pitchFamily="49" charset="0"/>
                <a:cs typeface="Consolas" panose="020B0609020204030204" pitchFamily="49" charset="0"/>
              </a:rPr>
              <a:t>=gold</a:t>
            </a:r>
          </a:p>
          <a:p>
            <a:pPr marL="0" indent="0">
              <a:buNone/>
            </a:pPr>
            <a:endParaRPr lang="en-GB" sz="2000" dirty="0" smtClean="0">
              <a:latin typeface="Consolas" panose="020B0609020204030204" pitchFamily="49" charset="0"/>
              <a:cs typeface="Consolas" panose="020B0609020204030204" pitchFamily="49" charset="0"/>
            </a:endParaRPr>
          </a:p>
          <a:p>
            <a:pPr marL="0" indent="0">
              <a:buNone/>
            </a:pPr>
            <a:r>
              <a:rPr lang="en-GB" sz="2000" dirty="0" smtClean="0">
                <a:latin typeface="Consolas" panose="020B0609020204030204" pitchFamily="49" charset="0"/>
                <a:cs typeface="Consolas" panose="020B0609020204030204" pitchFamily="49" charset="0"/>
              </a:rPr>
              <a:t>&amp;</a:t>
            </a:r>
            <a:r>
              <a:rPr lang="en-GB" sz="2000" dirty="0" err="1" smtClean="0">
                <a:latin typeface="Consolas" panose="020B0609020204030204" pitchFamily="49" charset="0"/>
                <a:cs typeface="Consolas" panose="020B0609020204030204" pitchFamily="49" charset="0"/>
              </a:rPr>
              <a:t>reco</a:t>
            </a:r>
            <a:r>
              <a:rPr lang="en-GB" sz="2000" dirty="0" smtClean="0">
                <a:latin typeface="Consolas" panose="020B0609020204030204" pitchFamily="49" charset="0"/>
                <a:cs typeface="Consolas" panose="020B0609020204030204" pitchFamily="49" charset="0"/>
              </a:rPr>
              <a:t>=Fortune%20Teller%Will%20I%20find%20gold</a:t>
            </a:r>
            <a:endParaRPr lang="en-GB" sz="2000" dirty="0">
              <a:latin typeface="Consolas" panose="020B0609020204030204" pitchFamily="49" charset="0"/>
              <a:cs typeface="Consolas" panose="020B0609020204030204" pitchFamily="49" charset="0"/>
            </a:endParaRPr>
          </a:p>
        </p:txBody>
      </p:sp>
      <p:sp>
        <p:nvSpPr>
          <p:cNvPr id="4" name="TextBox 3"/>
          <p:cNvSpPr txBox="1"/>
          <p:nvPr/>
        </p:nvSpPr>
        <p:spPr>
          <a:xfrm>
            <a:off x="460283" y="2067989"/>
            <a:ext cx="2124823" cy="246221"/>
          </a:xfrm>
          <a:prstGeom prst="rect">
            <a:avLst/>
          </a:prstGeom>
          <a:noFill/>
        </p:spPr>
        <p:txBody>
          <a:bodyPr wrap="square" lIns="0" tIns="0" rIns="0" bIns="0" rtlCol="0">
            <a:spAutoFit/>
          </a:bodyPr>
          <a:lstStyle/>
          <a:p>
            <a:r>
              <a:rPr lang="en-GB" sz="1600" dirty="0" smtClean="0">
                <a:solidFill>
                  <a:schemeClr val="accent1">
                    <a:alpha val="99000"/>
                  </a:schemeClr>
                </a:solidFill>
              </a:rPr>
              <a:t>Command Name</a:t>
            </a:r>
          </a:p>
        </p:txBody>
      </p:sp>
      <p:sp>
        <p:nvSpPr>
          <p:cNvPr id="5" name="TextBox 4"/>
          <p:cNvSpPr txBox="1"/>
          <p:nvPr/>
        </p:nvSpPr>
        <p:spPr>
          <a:xfrm>
            <a:off x="3102796" y="2066440"/>
            <a:ext cx="2784296" cy="246221"/>
          </a:xfrm>
          <a:prstGeom prst="rect">
            <a:avLst/>
          </a:prstGeom>
          <a:noFill/>
        </p:spPr>
        <p:txBody>
          <a:bodyPr wrap="square" lIns="0" tIns="0" rIns="0" bIns="0" rtlCol="0">
            <a:spAutoFit/>
          </a:bodyPr>
          <a:lstStyle/>
          <a:p>
            <a:r>
              <a:rPr lang="en-GB" sz="1600" dirty="0" err="1" smtClean="0">
                <a:solidFill>
                  <a:schemeClr val="accent1">
                    <a:alpha val="99000"/>
                  </a:schemeClr>
                </a:solidFill>
              </a:rPr>
              <a:t>Phraselist</a:t>
            </a:r>
            <a:r>
              <a:rPr lang="en-GB" sz="1600" dirty="0" smtClean="0">
                <a:solidFill>
                  <a:schemeClr val="accent1">
                    <a:alpha val="99000"/>
                  </a:schemeClr>
                </a:solidFill>
              </a:rPr>
              <a:t> Name</a:t>
            </a:r>
          </a:p>
        </p:txBody>
      </p:sp>
      <p:sp>
        <p:nvSpPr>
          <p:cNvPr id="6" name="TextBox 5"/>
          <p:cNvSpPr txBox="1"/>
          <p:nvPr/>
        </p:nvSpPr>
        <p:spPr>
          <a:xfrm>
            <a:off x="460283" y="3069515"/>
            <a:ext cx="4163088" cy="246221"/>
          </a:xfrm>
          <a:prstGeom prst="rect">
            <a:avLst/>
          </a:prstGeom>
          <a:noFill/>
        </p:spPr>
        <p:txBody>
          <a:bodyPr wrap="square" lIns="0" tIns="0" rIns="0" bIns="0" rtlCol="0">
            <a:spAutoFit/>
          </a:bodyPr>
          <a:lstStyle/>
          <a:p>
            <a:r>
              <a:rPr lang="en-GB" sz="1600" dirty="0" smtClean="0">
                <a:solidFill>
                  <a:schemeClr val="accent1">
                    <a:alpha val="99000"/>
                  </a:schemeClr>
                </a:solidFill>
              </a:rPr>
              <a:t>Recognized phrase</a:t>
            </a:r>
          </a:p>
        </p:txBody>
      </p:sp>
      <p:sp>
        <p:nvSpPr>
          <p:cNvPr id="7" name="TextBox 6"/>
          <p:cNvSpPr txBox="1"/>
          <p:nvPr/>
        </p:nvSpPr>
        <p:spPr>
          <a:xfrm>
            <a:off x="494514" y="4014169"/>
            <a:ext cx="5726488" cy="246221"/>
          </a:xfrm>
          <a:prstGeom prst="rect">
            <a:avLst/>
          </a:prstGeom>
          <a:noFill/>
        </p:spPr>
        <p:txBody>
          <a:bodyPr wrap="square" lIns="0" tIns="0" rIns="0" bIns="0" rtlCol="0">
            <a:spAutoFit/>
          </a:bodyPr>
          <a:lstStyle/>
          <a:p>
            <a:r>
              <a:rPr lang="en-GB" sz="1600" dirty="0" smtClean="0">
                <a:solidFill>
                  <a:schemeClr val="accent1">
                    <a:alpha val="99000"/>
                  </a:schemeClr>
                </a:solidFill>
              </a:rPr>
              <a:t>Whole phrase as it was recognized</a:t>
            </a:r>
          </a:p>
        </p:txBody>
      </p:sp>
    </p:spTree>
    <p:extLst>
      <p:ext uri="{BB962C8B-B14F-4D97-AF65-F5344CB8AC3E}">
        <p14:creationId xmlns:p14="http://schemas.microsoft.com/office/powerpoint/2010/main" val="2159254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1955"/>
            <a:ext cx="8229600" cy="360548"/>
          </a:xfrm>
        </p:spPr>
        <p:txBody>
          <a:bodyPr/>
          <a:lstStyle/>
          <a:p>
            <a:r>
              <a:rPr lang="en-US" dirty="0" smtClean="0">
                <a:solidFill>
                  <a:schemeClr val="tx1">
                    <a:alpha val="99000"/>
                  </a:schemeClr>
                </a:solidFill>
              </a:rPr>
              <a:t>Windows Phone 8 Sensors</a:t>
            </a:r>
            <a:endParaRPr lang="en-US" dirty="0">
              <a:solidFill>
                <a:schemeClr val="tx1">
                  <a:alpha val="99000"/>
                </a:schemeClr>
              </a:solidFill>
            </a:endParaRPr>
          </a:p>
        </p:txBody>
      </p:sp>
      <p:sp>
        <p:nvSpPr>
          <p:cNvPr id="3" name="Text Placeholder 2"/>
          <p:cNvSpPr>
            <a:spLocks noGrp="1"/>
          </p:cNvSpPr>
          <p:nvPr>
            <p:ph type="body" sz="quarter" idx="17"/>
          </p:nvPr>
        </p:nvSpPr>
        <p:spPr/>
        <p:txBody>
          <a:bodyPr/>
          <a:lstStyle/>
          <a:p>
            <a:endParaRPr lang="en-US">
              <a:solidFill>
                <a:schemeClr val="tx1">
                  <a:alpha val="99000"/>
                </a:schemeClr>
              </a:solidFill>
            </a:endParaRPr>
          </a:p>
        </p:txBody>
      </p:sp>
      <p:sp>
        <p:nvSpPr>
          <p:cNvPr id="4" name="Text Placeholder 3"/>
          <p:cNvSpPr>
            <a:spLocks noGrp="1"/>
          </p:cNvSpPr>
          <p:nvPr>
            <p:ph type="body" sz="quarter" idx="22"/>
          </p:nvPr>
        </p:nvSpPr>
        <p:spPr/>
        <p:txBody>
          <a:bodyPr/>
          <a:lstStyle/>
          <a:p>
            <a:endParaRPr lang="en-US"/>
          </a:p>
        </p:txBody>
      </p:sp>
      <p:sp>
        <p:nvSpPr>
          <p:cNvPr id="5" name="Text Placeholder 4"/>
          <p:cNvSpPr>
            <a:spLocks noGrp="1"/>
          </p:cNvSpPr>
          <p:nvPr>
            <p:ph type="body" sz="quarter" idx="23"/>
          </p:nvPr>
        </p:nvSpPr>
        <p:spPr/>
        <p:txBody>
          <a:bodyPr/>
          <a:lstStyle/>
          <a:p>
            <a:endParaRPr lang="en-US"/>
          </a:p>
        </p:txBody>
      </p:sp>
      <p:sp>
        <p:nvSpPr>
          <p:cNvPr id="23" name="Text Placeholder 22"/>
          <p:cNvSpPr>
            <a:spLocks noGrp="1"/>
          </p:cNvSpPr>
          <p:nvPr>
            <p:ph type="body" sz="quarter" idx="24"/>
          </p:nvPr>
        </p:nvSpPr>
        <p:spPr/>
        <p:txBody>
          <a:bodyPr/>
          <a:lstStyle/>
          <a:p>
            <a:endParaRPr lang="en-US"/>
          </a:p>
        </p:txBody>
      </p:sp>
      <p:sp>
        <p:nvSpPr>
          <p:cNvPr id="8" name="Rectangle 7"/>
          <p:cNvSpPr/>
          <p:nvPr/>
        </p:nvSpPr>
        <p:spPr>
          <a:xfrm>
            <a:off x="454938" y="1231900"/>
            <a:ext cx="8231863" cy="33661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13" name="Picture 2" descr="C:\Users\ADI\Pictures\People_images\WIN12_Bill_06.jpg"/>
          <p:cNvPicPr>
            <a:picLocks noChangeAspect="1" noChangeArrowheads="1"/>
          </p:cNvPicPr>
          <p:nvPr/>
        </p:nvPicPr>
        <p:blipFill rotWithShape="1">
          <a:blip r:embed="rId3">
            <a:extLst>
              <a:ext uri="{28A0092B-C50C-407E-A947-70E740481C1C}">
                <a14:useLocalDpi xmlns:a14="http://schemas.microsoft.com/office/drawing/2010/main" val="0"/>
              </a:ext>
            </a:extLst>
          </a:blip>
          <a:srcRect t="25362" b="16253"/>
          <a:stretch/>
        </p:blipFill>
        <p:spPr bwMode="auto">
          <a:xfrm>
            <a:off x="3601714" y="1304925"/>
            <a:ext cx="4997963" cy="194505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3601716" y="3326527"/>
            <a:ext cx="1191414" cy="1191414"/>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45720" bIns="91440" rtlCol="0" anchor="t" anchorCtr="0"/>
          <a:lstStyle/>
          <a:p>
            <a:r>
              <a:rPr lang="en-US" sz="1400" dirty="0" smtClean="0">
                <a:solidFill>
                  <a:schemeClr val="tx1">
                    <a:alpha val="99000"/>
                  </a:schemeClr>
                </a:solidFill>
              </a:rPr>
              <a:t>Maps</a:t>
            </a:r>
          </a:p>
        </p:txBody>
      </p:sp>
      <p:sp>
        <p:nvSpPr>
          <p:cNvPr id="15" name="Rectangle 14"/>
          <p:cNvSpPr/>
          <p:nvPr/>
        </p:nvSpPr>
        <p:spPr>
          <a:xfrm>
            <a:off x="4870397" y="3326527"/>
            <a:ext cx="1191414" cy="1191414"/>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45720" bIns="91440" rtlCol="0" anchor="t" anchorCtr="0"/>
          <a:lstStyle/>
          <a:p>
            <a:r>
              <a:rPr lang="en-US" sz="1400" dirty="0" smtClean="0">
                <a:solidFill>
                  <a:schemeClr val="tx1">
                    <a:alpha val="99000"/>
                  </a:schemeClr>
                </a:solidFill>
              </a:rPr>
              <a:t>Proximity</a:t>
            </a:r>
          </a:p>
        </p:txBody>
      </p:sp>
      <p:sp>
        <p:nvSpPr>
          <p:cNvPr id="16" name="Rectangle 15"/>
          <p:cNvSpPr/>
          <p:nvPr/>
        </p:nvSpPr>
        <p:spPr>
          <a:xfrm>
            <a:off x="6139330" y="3326527"/>
            <a:ext cx="1191414" cy="119141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91440" rIns="0" bIns="91440" rtlCol="0" anchor="t" anchorCtr="0"/>
          <a:lstStyle/>
          <a:p>
            <a:r>
              <a:rPr lang="en-US" sz="1400" dirty="0" smtClean="0">
                <a:solidFill>
                  <a:schemeClr val="tx1">
                    <a:alpha val="99000"/>
                  </a:schemeClr>
                </a:solidFill>
              </a:rPr>
              <a:t>Speech APIs</a:t>
            </a:r>
          </a:p>
        </p:txBody>
      </p:sp>
      <p:sp>
        <p:nvSpPr>
          <p:cNvPr id="17" name="Rectangle 16"/>
          <p:cNvSpPr/>
          <p:nvPr/>
        </p:nvSpPr>
        <p:spPr>
          <a:xfrm>
            <a:off x="3601716" y="1304924"/>
            <a:ext cx="1191414" cy="1188720"/>
          </a:xfrm>
          <a:prstGeom prst="rect">
            <a:avLst/>
          </a:prstGeom>
          <a:solidFill>
            <a:srgbClr val="00D8CC">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Autofit/>
          </a:bodyPr>
          <a:lstStyle/>
          <a:p>
            <a:endParaRPr lang="en-US" sz="1600" dirty="0">
              <a:solidFill>
                <a:schemeClr val="tx1">
                  <a:alpha val="99000"/>
                </a:schemeClr>
              </a:solidFill>
            </a:endParaRPr>
          </a:p>
        </p:txBody>
      </p:sp>
      <p:sp>
        <p:nvSpPr>
          <p:cNvPr id="18" name="Rectangle 17"/>
          <p:cNvSpPr/>
          <p:nvPr/>
        </p:nvSpPr>
        <p:spPr>
          <a:xfrm>
            <a:off x="7408263" y="3326527"/>
            <a:ext cx="1191414" cy="1191414"/>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296" tIns="91440" rIns="0" bIns="91440" rtlCol="0" anchor="t" anchorCtr="0"/>
          <a:lstStyle/>
          <a:p>
            <a:endParaRPr lang="en-US" sz="1400" dirty="0" smtClean="0">
              <a:solidFill>
                <a:schemeClr val="tx1">
                  <a:alpha val="99000"/>
                </a:schemeClr>
              </a:solidFill>
            </a:endParaRPr>
          </a:p>
        </p:txBody>
      </p:sp>
      <p:sp>
        <p:nvSpPr>
          <p:cNvPr id="19" name="Rounded Rectangle 29"/>
          <p:cNvSpPr/>
          <p:nvPr/>
        </p:nvSpPr>
        <p:spPr bwMode="black">
          <a:xfrm>
            <a:off x="6593824" y="3776709"/>
            <a:ext cx="282426" cy="575279"/>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29"/>
          <p:cNvSpPr>
            <a:spLocks noEditPoints="1"/>
          </p:cNvSpPr>
          <p:nvPr/>
        </p:nvSpPr>
        <p:spPr bwMode="black">
          <a:xfrm>
            <a:off x="5254104" y="3799573"/>
            <a:ext cx="424000" cy="502296"/>
          </a:xfrm>
          <a:custGeom>
            <a:avLst/>
            <a:gdLst>
              <a:gd name="T0" fmla="*/ 951 w 1016"/>
              <a:gd name="T1" fmla="*/ 942 h 1203"/>
              <a:gd name="T2" fmla="*/ 565 w 1016"/>
              <a:gd name="T3" fmla="*/ 942 h 1203"/>
              <a:gd name="T4" fmla="*/ 788 w 1016"/>
              <a:gd name="T5" fmla="*/ 360 h 1203"/>
              <a:gd name="T6" fmla="*/ 794 w 1016"/>
              <a:gd name="T7" fmla="*/ 299 h 1203"/>
              <a:gd name="T8" fmla="*/ 794 w 1016"/>
              <a:gd name="T9" fmla="*/ 289 h 1203"/>
              <a:gd name="T10" fmla="*/ 505 w 1016"/>
              <a:gd name="T11" fmla="*/ 0 h 1203"/>
              <a:gd name="T12" fmla="*/ 217 w 1016"/>
              <a:gd name="T13" fmla="*/ 289 h 1203"/>
              <a:gd name="T14" fmla="*/ 217 w 1016"/>
              <a:gd name="T15" fmla="*/ 310 h 1203"/>
              <a:gd name="T16" fmla="*/ 223 w 1016"/>
              <a:gd name="T17" fmla="*/ 360 h 1203"/>
              <a:gd name="T18" fmla="*/ 444 w 1016"/>
              <a:gd name="T19" fmla="*/ 942 h 1203"/>
              <a:gd name="T20" fmla="*/ 65 w 1016"/>
              <a:gd name="T21" fmla="*/ 942 h 1203"/>
              <a:gd name="T22" fmla="*/ 0 w 1016"/>
              <a:gd name="T23" fmla="*/ 1203 h 1203"/>
              <a:gd name="T24" fmla="*/ 1016 w 1016"/>
              <a:gd name="T25" fmla="*/ 1203 h 1203"/>
              <a:gd name="T26" fmla="*/ 951 w 1016"/>
              <a:gd name="T27" fmla="*/ 942 h 1203"/>
              <a:gd name="T28" fmla="*/ 414 w 1016"/>
              <a:gd name="T29" fmla="*/ 256 h 1203"/>
              <a:gd name="T30" fmla="*/ 506 w 1016"/>
              <a:gd name="T31" fmla="*/ 164 h 1203"/>
              <a:gd name="T32" fmla="*/ 599 w 1016"/>
              <a:gd name="T33" fmla="*/ 256 h 1203"/>
              <a:gd name="T34" fmla="*/ 506 w 1016"/>
              <a:gd name="T35" fmla="*/ 348 h 1203"/>
              <a:gd name="T36" fmla="*/ 414 w 1016"/>
              <a:gd name="T37" fmla="*/ 256 h 1203"/>
              <a:gd name="T38" fmla="*/ 99 w 1016"/>
              <a:gd name="T39" fmla="*/ 985 h 1203"/>
              <a:gd name="T40" fmla="*/ 460 w 1016"/>
              <a:gd name="T41" fmla="*/ 985 h 1203"/>
              <a:gd name="T42" fmla="*/ 504 w 1016"/>
              <a:gd name="T43" fmla="*/ 1100 h 1203"/>
              <a:gd name="T44" fmla="*/ 548 w 1016"/>
              <a:gd name="T45" fmla="*/ 985 h 1203"/>
              <a:gd name="T46" fmla="*/ 917 w 1016"/>
              <a:gd name="T47" fmla="*/ 985 h 1203"/>
              <a:gd name="T48" fmla="*/ 961 w 1016"/>
              <a:gd name="T49" fmla="*/ 1159 h 1203"/>
              <a:gd name="T50" fmla="*/ 55 w 1016"/>
              <a:gd name="T51" fmla="*/ 1159 h 1203"/>
              <a:gd name="T52" fmla="*/ 99 w 1016"/>
              <a:gd name="T53" fmla="*/ 985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16" h="1203">
                <a:moveTo>
                  <a:pt x="951" y="942"/>
                </a:moveTo>
                <a:cubicBezTo>
                  <a:pt x="565" y="942"/>
                  <a:pt x="565" y="942"/>
                  <a:pt x="565" y="942"/>
                </a:cubicBezTo>
                <a:cubicBezTo>
                  <a:pt x="788" y="360"/>
                  <a:pt x="788" y="360"/>
                  <a:pt x="788" y="360"/>
                </a:cubicBezTo>
                <a:cubicBezTo>
                  <a:pt x="792" y="339"/>
                  <a:pt x="794" y="318"/>
                  <a:pt x="794" y="299"/>
                </a:cubicBezTo>
                <a:cubicBezTo>
                  <a:pt x="794" y="296"/>
                  <a:pt x="794" y="292"/>
                  <a:pt x="794" y="289"/>
                </a:cubicBezTo>
                <a:cubicBezTo>
                  <a:pt x="794" y="129"/>
                  <a:pt x="664" y="0"/>
                  <a:pt x="505" y="0"/>
                </a:cubicBezTo>
                <a:cubicBezTo>
                  <a:pt x="346" y="0"/>
                  <a:pt x="217" y="129"/>
                  <a:pt x="217" y="289"/>
                </a:cubicBezTo>
                <a:cubicBezTo>
                  <a:pt x="217" y="297"/>
                  <a:pt x="217" y="304"/>
                  <a:pt x="217" y="310"/>
                </a:cubicBezTo>
                <a:cubicBezTo>
                  <a:pt x="217" y="326"/>
                  <a:pt x="219" y="343"/>
                  <a:pt x="223" y="360"/>
                </a:cubicBezTo>
                <a:cubicBezTo>
                  <a:pt x="335" y="657"/>
                  <a:pt x="403" y="835"/>
                  <a:pt x="444" y="942"/>
                </a:cubicBezTo>
                <a:cubicBezTo>
                  <a:pt x="65" y="942"/>
                  <a:pt x="65" y="942"/>
                  <a:pt x="65" y="942"/>
                </a:cubicBezTo>
                <a:cubicBezTo>
                  <a:pt x="0" y="1203"/>
                  <a:pt x="0" y="1203"/>
                  <a:pt x="0" y="1203"/>
                </a:cubicBezTo>
                <a:cubicBezTo>
                  <a:pt x="1016" y="1203"/>
                  <a:pt x="1016" y="1203"/>
                  <a:pt x="1016" y="1203"/>
                </a:cubicBezTo>
                <a:lnTo>
                  <a:pt x="951" y="942"/>
                </a:lnTo>
                <a:close/>
                <a:moveTo>
                  <a:pt x="414" y="256"/>
                </a:moveTo>
                <a:cubicBezTo>
                  <a:pt x="414" y="205"/>
                  <a:pt x="456" y="164"/>
                  <a:pt x="506" y="164"/>
                </a:cubicBezTo>
                <a:cubicBezTo>
                  <a:pt x="557" y="164"/>
                  <a:pt x="599" y="205"/>
                  <a:pt x="599" y="256"/>
                </a:cubicBezTo>
                <a:cubicBezTo>
                  <a:pt x="599" y="307"/>
                  <a:pt x="557" y="348"/>
                  <a:pt x="506" y="348"/>
                </a:cubicBezTo>
                <a:cubicBezTo>
                  <a:pt x="456" y="348"/>
                  <a:pt x="414" y="307"/>
                  <a:pt x="414" y="256"/>
                </a:cubicBezTo>
                <a:close/>
                <a:moveTo>
                  <a:pt x="99" y="985"/>
                </a:moveTo>
                <a:cubicBezTo>
                  <a:pt x="460" y="985"/>
                  <a:pt x="460" y="985"/>
                  <a:pt x="460" y="985"/>
                </a:cubicBezTo>
                <a:cubicBezTo>
                  <a:pt x="504" y="1100"/>
                  <a:pt x="504" y="1100"/>
                  <a:pt x="504" y="1100"/>
                </a:cubicBezTo>
                <a:cubicBezTo>
                  <a:pt x="520" y="1060"/>
                  <a:pt x="534" y="1021"/>
                  <a:pt x="548" y="985"/>
                </a:cubicBezTo>
                <a:cubicBezTo>
                  <a:pt x="917" y="985"/>
                  <a:pt x="917" y="985"/>
                  <a:pt x="917" y="985"/>
                </a:cubicBezTo>
                <a:cubicBezTo>
                  <a:pt x="961" y="1159"/>
                  <a:pt x="961" y="1159"/>
                  <a:pt x="961" y="1159"/>
                </a:cubicBezTo>
                <a:cubicBezTo>
                  <a:pt x="55" y="1159"/>
                  <a:pt x="55" y="1159"/>
                  <a:pt x="55" y="1159"/>
                </a:cubicBezTo>
                <a:lnTo>
                  <a:pt x="99" y="9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82"/>
          <p:cNvSpPr>
            <a:spLocks noEditPoints="1"/>
          </p:cNvSpPr>
          <p:nvPr/>
        </p:nvSpPr>
        <p:spPr bwMode="auto">
          <a:xfrm>
            <a:off x="3978120" y="3773447"/>
            <a:ext cx="430531" cy="519300"/>
          </a:xfrm>
          <a:custGeom>
            <a:avLst/>
            <a:gdLst>
              <a:gd name="T0" fmla="*/ 18 w 82"/>
              <a:gd name="T1" fmla="*/ 82 h 99"/>
              <a:gd name="T2" fmla="*/ 20 w 82"/>
              <a:gd name="T3" fmla="*/ 76 h 99"/>
              <a:gd name="T4" fmla="*/ 46 w 82"/>
              <a:gd name="T5" fmla="*/ 6 h 99"/>
              <a:gd name="T6" fmla="*/ 48 w 82"/>
              <a:gd name="T7" fmla="*/ 1 h 99"/>
              <a:gd name="T8" fmla="*/ 36 w 82"/>
              <a:gd name="T9" fmla="*/ 88 h 99"/>
              <a:gd name="T10" fmla="*/ 23 w 82"/>
              <a:gd name="T11" fmla="*/ 99 h 99"/>
              <a:gd name="T12" fmla="*/ 49 w 82"/>
              <a:gd name="T13" fmla="*/ 99 h 99"/>
              <a:gd name="T14" fmla="*/ 36 w 82"/>
              <a:gd name="T15" fmla="*/ 88 h 99"/>
              <a:gd name="T16" fmla="*/ 33 w 82"/>
              <a:gd name="T17" fmla="*/ 75 h 99"/>
              <a:gd name="T18" fmla="*/ 33 w 82"/>
              <a:gd name="T19" fmla="*/ 8 h 99"/>
              <a:gd name="T20" fmla="*/ 26 w 82"/>
              <a:gd name="T21" fmla="*/ 31 h 99"/>
              <a:gd name="T22" fmla="*/ 34 w 82"/>
              <a:gd name="T23" fmla="*/ 21 h 99"/>
              <a:gd name="T24" fmla="*/ 26 w 82"/>
              <a:gd name="T25" fmla="*/ 21 h 99"/>
              <a:gd name="T26" fmla="*/ 33 w 82"/>
              <a:gd name="T27" fmla="*/ 16 h 99"/>
              <a:gd name="T28" fmla="*/ 39 w 82"/>
              <a:gd name="T29" fmla="*/ 17 h 99"/>
              <a:gd name="T30" fmla="*/ 48 w 82"/>
              <a:gd name="T31" fmla="*/ 17 h 99"/>
              <a:gd name="T32" fmla="*/ 33 w 82"/>
              <a:gd name="T33" fmla="*/ 11 h 99"/>
              <a:gd name="T34" fmla="*/ 13 w 82"/>
              <a:gd name="T35" fmla="*/ 25 h 99"/>
              <a:gd name="T36" fmla="*/ 15 w 82"/>
              <a:gd name="T37" fmla="*/ 37 h 99"/>
              <a:gd name="T38" fmla="*/ 21 w 82"/>
              <a:gd name="T39" fmla="*/ 42 h 99"/>
              <a:gd name="T40" fmla="*/ 25 w 82"/>
              <a:gd name="T41" fmla="*/ 52 h 99"/>
              <a:gd name="T42" fmla="*/ 32 w 82"/>
              <a:gd name="T43" fmla="*/ 70 h 99"/>
              <a:gd name="T44" fmla="*/ 36 w 82"/>
              <a:gd name="T45" fmla="*/ 58 h 99"/>
              <a:gd name="T46" fmla="*/ 31 w 82"/>
              <a:gd name="T47" fmla="*/ 42 h 99"/>
              <a:gd name="T48" fmla="*/ 23 w 82"/>
              <a:gd name="T49" fmla="*/ 41 h 99"/>
              <a:gd name="T50" fmla="*/ 18 w 82"/>
              <a:gd name="T51" fmla="*/ 35 h 99"/>
              <a:gd name="T52" fmla="*/ 59 w 82"/>
              <a:gd name="T53" fmla="*/ 57 h 99"/>
              <a:gd name="T54" fmla="*/ 62 w 82"/>
              <a:gd name="T55" fmla="*/ 32 h 99"/>
              <a:gd name="T56" fmla="*/ 57 w 82"/>
              <a:gd name="T57" fmla="*/ 29 h 99"/>
              <a:gd name="T58" fmla="*/ 49 w 82"/>
              <a:gd name="T59" fmla="*/ 34 h 99"/>
              <a:gd name="T60" fmla="*/ 50 w 82"/>
              <a:gd name="T61" fmla="*/ 44 h 99"/>
              <a:gd name="T62" fmla="*/ 58 w 82"/>
              <a:gd name="T63"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99">
                <a:moveTo>
                  <a:pt x="73" y="56"/>
                </a:moveTo>
                <a:cubicBezTo>
                  <a:pt x="65" y="78"/>
                  <a:pt x="40" y="90"/>
                  <a:pt x="18" y="82"/>
                </a:cubicBezTo>
                <a:cubicBezTo>
                  <a:pt x="17" y="81"/>
                  <a:pt x="16" y="79"/>
                  <a:pt x="16" y="78"/>
                </a:cubicBezTo>
                <a:cubicBezTo>
                  <a:pt x="17" y="76"/>
                  <a:pt x="19" y="75"/>
                  <a:pt x="20" y="76"/>
                </a:cubicBezTo>
                <a:cubicBezTo>
                  <a:pt x="39" y="83"/>
                  <a:pt x="61" y="73"/>
                  <a:pt x="68" y="54"/>
                </a:cubicBezTo>
                <a:cubicBezTo>
                  <a:pt x="75" y="35"/>
                  <a:pt x="65" y="13"/>
                  <a:pt x="46" y="6"/>
                </a:cubicBezTo>
                <a:cubicBezTo>
                  <a:pt x="44" y="6"/>
                  <a:pt x="44" y="4"/>
                  <a:pt x="44" y="2"/>
                </a:cubicBezTo>
                <a:cubicBezTo>
                  <a:pt x="45" y="1"/>
                  <a:pt x="47" y="0"/>
                  <a:pt x="48" y="1"/>
                </a:cubicBezTo>
                <a:cubicBezTo>
                  <a:pt x="70" y="9"/>
                  <a:pt x="82" y="34"/>
                  <a:pt x="73" y="56"/>
                </a:cubicBezTo>
                <a:close/>
                <a:moveTo>
                  <a:pt x="36" y="88"/>
                </a:moveTo>
                <a:cubicBezTo>
                  <a:pt x="28" y="88"/>
                  <a:pt x="20" y="92"/>
                  <a:pt x="17" y="99"/>
                </a:cubicBezTo>
                <a:cubicBezTo>
                  <a:pt x="23" y="99"/>
                  <a:pt x="23" y="99"/>
                  <a:pt x="23" y="99"/>
                </a:cubicBezTo>
                <a:cubicBezTo>
                  <a:pt x="27" y="96"/>
                  <a:pt x="31" y="95"/>
                  <a:pt x="36" y="95"/>
                </a:cubicBezTo>
                <a:cubicBezTo>
                  <a:pt x="41" y="95"/>
                  <a:pt x="46" y="96"/>
                  <a:pt x="49" y="99"/>
                </a:cubicBezTo>
                <a:cubicBezTo>
                  <a:pt x="55" y="99"/>
                  <a:pt x="55" y="99"/>
                  <a:pt x="55" y="99"/>
                </a:cubicBezTo>
                <a:cubicBezTo>
                  <a:pt x="52" y="92"/>
                  <a:pt x="44" y="88"/>
                  <a:pt x="36" y="88"/>
                </a:cubicBezTo>
                <a:close/>
                <a:moveTo>
                  <a:pt x="66" y="42"/>
                </a:moveTo>
                <a:cubicBezTo>
                  <a:pt x="66" y="60"/>
                  <a:pt x="51" y="75"/>
                  <a:pt x="33" y="75"/>
                </a:cubicBezTo>
                <a:cubicBezTo>
                  <a:pt x="15" y="75"/>
                  <a:pt x="0" y="60"/>
                  <a:pt x="0" y="42"/>
                </a:cubicBezTo>
                <a:cubicBezTo>
                  <a:pt x="0" y="23"/>
                  <a:pt x="15" y="8"/>
                  <a:pt x="33" y="8"/>
                </a:cubicBezTo>
                <a:cubicBezTo>
                  <a:pt x="51" y="8"/>
                  <a:pt x="66" y="23"/>
                  <a:pt x="66" y="42"/>
                </a:cubicBezTo>
                <a:close/>
                <a:moveTo>
                  <a:pt x="26" y="31"/>
                </a:moveTo>
                <a:cubicBezTo>
                  <a:pt x="28" y="29"/>
                  <a:pt x="30" y="28"/>
                  <a:pt x="33" y="27"/>
                </a:cubicBezTo>
                <a:cubicBezTo>
                  <a:pt x="36" y="26"/>
                  <a:pt x="36" y="22"/>
                  <a:pt x="34" y="21"/>
                </a:cubicBezTo>
                <a:cubicBezTo>
                  <a:pt x="33" y="20"/>
                  <a:pt x="31" y="21"/>
                  <a:pt x="30" y="22"/>
                </a:cubicBezTo>
                <a:cubicBezTo>
                  <a:pt x="29" y="23"/>
                  <a:pt x="27" y="23"/>
                  <a:pt x="26" y="21"/>
                </a:cubicBezTo>
                <a:cubicBezTo>
                  <a:pt x="26" y="20"/>
                  <a:pt x="27" y="18"/>
                  <a:pt x="29" y="18"/>
                </a:cubicBezTo>
                <a:cubicBezTo>
                  <a:pt x="32" y="18"/>
                  <a:pt x="34" y="17"/>
                  <a:pt x="33" y="16"/>
                </a:cubicBezTo>
                <a:cubicBezTo>
                  <a:pt x="32" y="15"/>
                  <a:pt x="35" y="15"/>
                  <a:pt x="36" y="15"/>
                </a:cubicBezTo>
                <a:cubicBezTo>
                  <a:pt x="37" y="15"/>
                  <a:pt x="39" y="15"/>
                  <a:pt x="39" y="17"/>
                </a:cubicBezTo>
                <a:cubicBezTo>
                  <a:pt x="39" y="18"/>
                  <a:pt x="39" y="21"/>
                  <a:pt x="41" y="21"/>
                </a:cubicBezTo>
                <a:cubicBezTo>
                  <a:pt x="43" y="21"/>
                  <a:pt x="46" y="17"/>
                  <a:pt x="48" y="17"/>
                </a:cubicBezTo>
                <a:cubicBezTo>
                  <a:pt x="49" y="17"/>
                  <a:pt x="49" y="17"/>
                  <a:pt x="49" y="16"/>
                </a:cubicBezTo>
                <a:cubicBezTo>
                  <a:pt x="44" y="13"/>
                  <a:pt x="39" y="11"/>
                  <a:pt x="33" y="11"/>
                </a:cubicBezTo>
                <a:cubicBezTo>
                  <a:pt x="26" y="11"/>
                  <a:pt x="19" y="14"/>
                  <a:pt x="14" y="18"/>
                </a:cubicBezTo>
                <a:cubicBezTo>
                  <a:pt x="14" y="20"/>
                  <a:pt x="14" y="24"/>
                  <a:pt x="13" y="25"/>
                </a:cubicBezTo>
                <a:cubicBezTo>
                  <a:pt x="12" y="25"/>
                  <a:pt x="10" y="28"/>
                  <a:pt x="11" y="31"/>
                </a:cubicBezTo>
                <a:cubicBezTo>
                  <a:pt x="12" y="35"/>
                  <a:pt x="14" y="35"/>
                  <a:pt x="15" y="37"/>
                </a:cubicBezTo>
                <a:cubicBezTo>
                  <a:pt x="15" y="38"/>
                  <a:pt x="14" y="39"/>
                  <a:pt x="17" y="39"/>
                </a:cubicBezTo>
                <a:cubicBezTo>
                  <a:pt x="19" y="39"/>
                  <a:pt x="20" y="41"/>
                  <a:pt x="21" y="42"/>
                </a:cubicBezTo>
                <a:cubicBezTo>
                  <a:pt x="23" y="43"/>
                  <a:pt x="25" y="44"/>
                  <a:pt x="24" y="45"/>
                </a:cubicBezTo>
                <a:cubicBezTo>
                  <a:pt x="23" y="46"/>
                  <a:pt x="23" y="50"/>
                  <a:pt x="25" y="52"/>
                </a:cubicBezTo>
                <a:cubicBezTo>
                  <a:pt x="27" y="54"/>
                  <a:pt x="28" y="59"/>
                  <a:pt x="28" y="61"/>
                </a:cubicBezTo>
                <a:cubicBezTo>
                  <a:pt x="28" y="63"/>
                  <a:pt x="28" y="68"/>
                  <a:pt x="32" y="70"/>
                </a:cubicBezTo>
                <a:cubicBezTo>
                  <a:pt x="33" y="70"/>
                  <a:pt x="31" y="69"/>
                  <a:pt x="31" y="66"/>
                </a:cubicBezTo>
                <a:cubicBezTo>
                  <a:pt x="32" y="63"/>
                  <a:pt x="35" y="60"/>
                  <a:pt x="36" y="58"/>
                </a:cubicBezTo>
                <a:cubicBezTo>
                  <a:pt x="37" y="56"/>
                  <a:pt x="42" y="49"/>
                  <a:pt x="38" y="47"/>
                </a:cubicBezTo>
                <a:cubicBezTo>
                  <a:pt x="35" y="45"/>
                  <a:pt x="34" y="43"/>
                  <a:pt x="31" y="42"/>
                </a:cubicBezTo>
                <a:cubicBezTo>
                  <a:pt x="28" y="41"/>
                  <a:pt x="25" y="42"/>
                  <a:pt x="25" y="42"/>
                </a:cubicBezTo>
                <a:cubicBezTo>
                  <a:pt x="25" y="42"/>
                  <a:pt x="23" y="42"/>
                  <a:pt x="23" y="41"/>
                </a:cubicBezTo>
                <a:cubicBezTo>
                  <a:pt x="22" y="40"/>
                  <a:pt x="22" y="37"/>
                  <a:pt x="21" y="38"/>
                </a:cubicBezTo>
                <a:cubicBezTo>
                  <a:pt x="19" y="38"/>
                  <a:pt x="17" y="36"/>
                  <a:pt x="18" y="35"/>
                </a:cubicBezTo>
                <a:cubicBezTo>
                  <a:pt x="19" y="33"/>
                  <a:pt x="22" y="33"/>
                  <a:pt x="22" y="33"/>
                </a:cubicBezTo>
                <a:moveTo>
                  <a:pt x="59" y="57"/>
                </a:moveTo>
                <a:cubicBezTo>
                  <a:pt x="62" y="52"/>
                  <a:pt x="63" y="47"/>
                  <a:pt x="63" y="42"/>
                </a:cubicBezTo>
                <a:cubicBezTo>
                  <a:pt x="63" y="38"/>
                  <a:pt x="63" y="35"/>
                  <a:pt x="62" y="32"/>
                </a:cubicBezTo>
                <a:cubicBezTo>
                  <a:pt x="60" y="31"/>
                  <a:pt x="59" y="31"/>
                  <a:pt x="59" y="31"/>
                </a:cubicBezTo>
                <a:cubicBezTo>
                  <a:pt x="59" y="31"/>
                  <a:pt x="58" y="30"/>
                  <a:pt x="57" y="29"/>
                </a:cubicBezTo>
                <a:cubicBezTo>
                  <a:pt x="56" y="29"/>
                  <a:pt x="53" y="31"/>
                  <a:pt x="52" y="31"/>
                </a:cubicBezTo>
                <a:cubicBezTo>
                  <a:pt x="51" y="31"/>
                  <a:pt x="50" y="33"/>
                  <a:pt x="49" y="34"/>
                </a:cubicBezTo>
                <a:cubicBezTo>
                  <a:pt x="49" y="34"/>
                  <a:pt x="47" y="35"/>
                  <a:pt x="47" y="37"/>
                </a:cubicBezTo>
                <a:cubicBezTo>
                  <a:pt x="47" y="39"/>
                  <a:pt x="46" y="43"/>
                  <a:pt x="50" y="44"/>
                </a:cubicBezTo>
                <a:cubicBezTo>
                  <a:pt x="54" y="45"/>
                  <a:pt x="56" y="44"/>
                  <a:pt x="57" y="45"/>
                </a:cubicBezTo>
                <a:cubicBezTo>
                  <a:pt x="59" y="46"/>
                  <a:pt x="57" y="47"/>
                  <a:pt x="58" y="49"/>
                </a:cubicBezTo>
                <a:cubicBezTo>
                  <a:pt x="59" y="51"/>
                  <a:pt x="59" y="55"/>
                  <a:pt x="59"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3"/>
          <p:cNvSpPr/>
          <p:nvPr/>
        </p:nvSpPr>
        <p:spPr>
          <a:xfrm>
            <a:off x="565079" y="3326527"/>
            <a:ext cx="2917860" cy="11914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2" name="Subtitle 54"/>
          <p:cNvSpPr txBox="1">
            <a:spLocks/>
          </p:cNvSpPr>
          <p:nvPr/>
        </p:nvSpPr>
        <p:spPr>
          <a:xfrm>
            <a:off x="585627" y="3438099"/>
            <a:ext cx="3733136" cy="1038746"/>
          </a:xfrm>
          <a:prstGeom prst="rect">
            <a:avLst/>
          </a:prstGeom>
        </p:spPr>
        <p:txBody>
          <a:bodyPr/>
          <a:lstStyle>
            <a:lvl1pPr marL="114300" indent="-114300" algn="l" defTabSz="914400" rtl="0" eaLnBrk="1" latinLnBrk="0" hangingPunct="1">
              <a:lnSpc>
                <a:spcPct val="125000"/>
              </a:lnSpc>
              <a:spcBef>
                <a:spcPts val="600"/>
              </a:spcBef>
              <a:buClrTx/>
              <a:buSzPct val="100000"/>
              <a:buFont typeface="Arial" pitchFamily="34" charset="0"/>
              <a:buChar char="•"/>
              <a:defRPr sz="1600" kern="1200" spc="0" baseline="0">
                <a:solidFill>
                  <a:schemeClr val="tx2">
                    <a:alpha val="99000"/>
                  </a:schemeClr>
                </a:solidFill>
                <a:latin typeface="+mn-lt"/>
                <a:ea typeface="+mn-ea"/>
                <a:cs typeface="+mn-cs"/>
              </a:defRPr>
            </a:lvl1pPr>
            <a:lvl2pPr marL="2889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2pPr>
            <a:lvl3pPr marL="4572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3pPr>
            <a:lvl4pPr marL="6318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4pPr>
            <a:lvl5pPr marL="8001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buNone/>
            </a:pPr>
            <a:r>
              <a:rPr lang="en-US" sz="1400" dirty="0" smtClean="0">
                <a:solidFill>
                  <a:schemeClr val="accent1">
                    <a:alpha val="99000"/>
                  </a:schemeClr>
                </a:solidFill>
              </a:rPr>
              <a:t>[add presenter info]</a:t>
            </a:r>
            <a:endParaRPr lang="en-US" sz="1200" dirty="0">
              <a:solidFill>
                <a:schemeClr val="accent1">
                  <a:alpha val="99000"/>
                </a:schemeClr>
              </a:solidFill>
            </a:endParaRPr>
          </a:p>
        </p:txBody>
      </p:sp>
    </p:spTree>
    <p:extLst>
      <p:ext uri="{BB962C8B-B14F-4D97-AF65-F5344CB8AC3E}">
        <p14:creationId xmlns:p14="http://schemas.microsoft.com/office/powerpoint/2010/main" val="303283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94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54938" y="1231900"/>
            <a:ext cx="8231863" cy="336615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0" name="Rectangle 9"/>
          <p:cNvSpPr/>
          <p:nvPr/>
        </p:nvSpPr>
        <p:spPr>
          <a:xfrm>
            <a:off x="454938" y="1231900"/>
            <a:ext cx="1191414" cy="1191414"/>
          </a:xfrm>
          <a:prstGeom prst="rect">
            <a:avLst/>
          </a:prstGeom>
          <a:solidFill>
            <a:srgbClr val="00D8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45720" bIns="91440" rtlCol="0" anchor="t" anchorCtr="0"/>
          <a:lstStyle/>
          <a:p>
            <a:endParaRPr lang="en-US" sz="1400" dirty="0" smtClean="0">
              <a:solidFill>
                <a:schemeClr val="tx1">
                  <a:alpha val="99000"/>
                </a:schemeClr>
              </a:solidFill>
            </a:endParaRPr>
          </a:p>
        </p:txBody>
      </p:sp>
      <p:sp>
        <p:nvSpPr>
          <p:cNvPr id="2" name="Title 1"/>
          <p:cNvSpPr>
            <a:spLocks noGrp="1"/>
          </p:cNvSpPr>
          <p:nvPr>
            <p:ph type="title"/>
          </p:nvPr>
        </p:nvSpPr>
        <p:spPr/>
        <p:txBody>
          <a:bodyPr/>
          <a:lstStyle/>
          <a:p>
            <a:r>
              <a:rPr lang="en-GB" smtClean="0"/>
              <a:t>New Windows Phone Runtime Location API</a:t>
            </a:r>
            <a:endParaRPr lang="en-GB" dirty="0"/>
          </a:p>
        </p:txBody>
      </p:sp>
      <p:sp>
        <p:nvSpPr>
          <p:cNvPr id="15" name="Text Placeholder 14"/>
          <p:cNvSpPr>
            <a:spLocks noGrp="1"/>
          </p:cNvSpPr>
          <p:nvPr>
            <p:ph type="body" sz="quarter" idx="17"/>
          </p:nvPr>
        </p:nvSpPr>
        <p:spPr/>
        <p:txBody>
          <a:bodyPr/>
          <a:lstStyle/>
          <a:p>
            <a:endParaRPr lang="en-US"/>
          </a:p>
        </p:txBody>
      </p:sp>
      <p:sp>
        <p:nvSpPr>
          <p:cNvPr id="6" name="Text Placeholder 8"/>
          <p:cNvSpPr txBox="1">
            <a:spLocks/>
          </p:cNvSpPr>
          <p:nvPr/>
        </p:nvSpPr>
        <p:spPr>
          <a:xfrm>
            <a:off x="2165882" y="2216178"/>
            <a:ext cx="4413480" cy="1523483"/>
          </a:xfrm>
          <a:prstGeom prst="rect">
            <a:avLst/>
          </a:prstGeom>
        </p:spPr>
        <p:txBody>
          <a:bodyPr vert="horz" lIns="0" tIns="0" rIns="0" bIns="0" rtlCol="0">
            <a:noAutofit/>
          </a:bodyPr>
          <a:lstStyle>
            <a:lvl1pPr marL="114300" indent="-114300" algn="l" defTabSz="914400" rtl="0" eaLnBrk="1" latinLnBrk="0" hangingPunct="1">
              <a:lnSpc>
                <a:spcPct val="125000"/>
              </a:lnSpc>
              <a:spcBef>
                <a:spcPts val="600"/>
              </a:spcBef>
              <a:buClrTx/>
              <a:buSzPct val="100000"/>
              <a:buFont typeface="Arial" pitchFamily="34" charset="0"/>
              <a:buChar char="•"/>
              <a:defRPr sz="1600" kern="1200" spc="0" baseline="0">
                <a:solidFill>
                  <a:schemeClr val="tx2"/>
                </a:solidFill>
                <a:latin typeface="+mn-lt"/>
                <a:ea typeface="+mn-ea"/>
                <a:cs typeface="+mn-cs"/>
              </a:defRPr>
            </a:lvl1pPr>
            <a:lvl2pPr marL="57467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2pPr>
            <a:lvl3pPr marL="10287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3pPr>
            <a:lvl4pPr marL="148907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4pPr>
            <a:lvl5pPr marL="19431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lnSpc>
                <a:spcPct val="90000"/>
              </a:lnSpc>
              <a:buFont typeface="Arial" pitchFamily="34" charset="0"/>
              <a:buNone/>
            </a:pPr>
            <a:r>
              <a:rPr lang="en-US" sz="5400" dirty="0" smtClean="0">
                <a:solidFill>
                  <a:srgbClr val="22BDEF">
                    <a:alpha val="99000"/>
                  </a:srgbClr>
                </a:solidFill>
                <a:latin typeface="Segoe UI Light" pitchFamily="34" charset="0"/>
              </a:rPr>
              <a:t>FULLY </a:t>
            </a:r>
            <a:br>
              <a:rPr lang="en-US" sz="5400" dirty="0" smtClean="0">
                <a:solidFill>
                  <a:srgbClr val="22BDEF">
                    <a:alpha val="99000"/>
                  </a:srgbClr>
                </a:solidFill>
                <a:latin typeface="Segoe UI Light" pitchFamily="34" charset="0"/>
              </a:rPr>
            </a:br>
            <a:r>
              <a:rPr lang="en-US" sz="5400" dirty="0" smtClean="0">
                <a:solidFill>
                  <a:srgbClr val="22BDEF">
                    <a:alpha val="99000"/>
                  </a:srgbClr>
                </a:solidFill>
                <a:latin typeface="Segoe UI Light" pitchFamily="34" charset="0"/>
              </a:rPr>
              <a:t>SUPPORTED</a:t>
            </a:r>
          </a:p>
        </p:txBody>
      </p:sp>
      <p:sp>
        <p:nvSpPr>
          <p:cNvPr id="11" name="Rectangle 10"/>
          <p:cNvSpPr/>
          <p:nvPr/>
        </p:nvSpPr>
        <p:spPr>
          <a:xfrm>
            <a:off x="2157337" y="1231900"/>
            <a:ext cx="4430570" cy="595708"/>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lvl="1" algn="ctr">
              <a:buNone/>
            </a:pPr>
            <a:r>
              <a:rPr lang="en-US" sz="2000" dirty="0">
                <a:solidFill>
                  <a:schemeClr val="lt1">
                    <a:alpha val="99000"/>
                  </a:schemeClr>
                </a:solidFill>
              </a:rPr>
              <a:t>Windows Phone 7 .NET location API</a:t>
            </a:r>
          </a:p>
        </p:txBody>
      </p:sp>
      <p:sp>
        <p:nvSpPr>
          <p:cNvPr id="12" name="Rectangle 11"/>
          <p:cNvSpPr/>
          <p:nvPr/>
        </p:nvSpPr>
        <p:spPr>
          <a:xfrm>
            <a:off x="3355731" y="4010298"/>
            <a:ext cx="2033781" cy="587753"/>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182880" bIns="0" rtlCol="0" anchor="ctr" anchorCtr="0"/>
          <a:lstStyle/>
          <a:p>
            <a:pPr algn="r"/>
            <a:r>
              <a:rPr lang="en-US" sz="2400" dirty="0" smtClean="0">
                <a:solidFill>
                  <a:schemeClr val="bg1">
                    <a:alpha val="99000"/>
                  </a:schemeClr>
                </a:solidFill>
              </a:rPr>
              <a:t>HOWEVER…</a:t>
            </a:r>
          </a:p>
        </p:txBody>
      </p:sp>
    </p:spTree>
    <p:extLst>
      <p:ext uri="{BB962C8B-B14F-4D97-AF65-F5344CB8AC3E}">
        <p14:creationId xmlns:p14="http://schemas.microsoft.com/office/powerpoint/2010/main" val="3625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accel="46000" decel="46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a:xfrm>
            <a:off x="454938" y="862250"/>
            <a:ext cx="8231863" cy="379476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4" name="Rectangle 53"/>
          <p:cNvSpPr/>
          <p:nvPr/>
        </p:nvSpPr>
        <p:spPr>
          <a:xfrm>
            <a:off x="538327" y="945806"/>
            <a:ext cx="2009371" cy="2776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0" name="Rectangle 49"/>
          <p:cNvSpPr/>
          <p:nvPr/>
        </p:nvSpPr>
        <p:spPr>
          <a:xfrm>
            <a:off x="2664176" y="2873849"/>
            <a:ext cx="5926665" cy="8600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3" name="Rectangle 52"/>
          <p:cNvSpPr/>
          <p:nvPr/>
        </p:nvSpPr>
        <p:spPr>
          <a:xfrm>
            <a:off x="2664177" y="1911958"/>
            <a:ext cx="5926665" cy="8600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 name="Rectangle 2"/>
          <p:cNvSpPr/>
          <p:nvPr/>
        </p:nvSpPr>
        <p:spPr>
          <a:xfrm>
            <a:off x="2664178" y="951477"/>
            <a:ext cx="5926665" cy="8600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 name="Title 1"/>
          <p:cNvSpPr>
            <a:spLocks noGrp="1"/>
          </p:cNvSpPr>
          <p:nvPr>
            <p:ph type="title"/>
          </p:nvPr>
        </p:nvSpPr>
        <p:spPr/>
        <p:txBody>
          <a:bodyPr/>
          <a:lstStyle/>
          <a:p>
            <a:r>
              <a:rPr lang="en-US" smtClean="0"/>
              <a:t>Location Sources</a:t>
            </a:r>
            <a:endParaRPr lang="en-AU" dirty="0"/>
          </a:p>
        </p:txBody>
      </p:sp>
      <p:sp>
        <p:nvSpPr>
          <p:cNvPr id="40" name="GPS pros / cons"/>
          <p:cNvSpPr txBox="1"/>
          <p:nvPr/>
        </p:nvSpPr>
        <p:spPr>
          <a:xfrm>
            <a:off x="4784570" y="986257"/>
            <a:ext cx="988083" cy="817145"/>
          </a:xfrm>
          <a:prstGeom prst="rect">
            <a:avLst/>
          </a:prstGeom>
          <a:noFill/>
        </p:spPr>
        <p:txBody>
          <a:bodyPr wrap="none" lIns="68576" tIns="34289" rIns="68576" bIns="34289" rtlCol="0">
            <a:spAutoFit/>
          </a:bodyPr>
          <a:lstStyle/>
          <a:p>
            <a:pPr>
              <a:lnSpc>
                <a:spcPct val="90000"/>
              </a:lnSpc>
            </a:pPr>
            <a:r>
              <a:rPr lang="en-US" sz="1350" dirty="0">
                <a:solidFill>
                  <a:schemeClr val="bg1">
                    <a:alpha val="99000"/>
                  </a:schemeClr>
                </a:solidFill>
              </a:rPr>
              <a:t>+ Accuracy</a:t>
            </a:r>
          </a:p>
          <a:p>
            <a:pPr>
              <a:lnSpc>
                <a:spcPct val="90000"/>
              </a:lnSpc>
            </a:pPr>
            <a:r>
              <a:rPr lang="en-US" sz="1350" dirty="0">
                <a:solidFill>
                  <a:schemeClr val="bg1">
                    <a:alpha val="99000"/>
                  </a:schemeClr>
                </a:solidFill>
              </a:rPr>
              <a:t>-  Power</a:t>
            </a:r>
          </a:p>
          <a:p>
            <a:pPr>
              <a:lnSpc>
                <a:spcPct val="90000"/>
              </a:lnSpc>
            </a:pPr>
            <a:r>
              <a:rPr lang="en-US" sz="1350" dirty="0">
                <a:solidFill>
                  <a:schemeClr val="bg1">
                    <a:alpha val="99000"/>
                  </a:schemeClr>
                </a:solidFill>
              </a:rPr>
              <a:t>-  Speed</a:t>
            </a:r>
          </a:p>
          <a:p>
            <a:pPr>
              <a:lnSpc>
                <a:spcPct val="90000"/>
              </a:lnSpc>
            </a:pPr>
            <a:r>
              <a:rPr lang="en-US" sz="1350" dirty="0">
                <a:solidFill>
                  <a:schemeClr val="bg1">
                    <a:alpha val="99000"/>
                  </a:schemeClr>
                </a:solidFill>
              </a:rPr>
              <a:t>-  Indoors</a:t>
            </a:r>
            <a:endParaRPr lang="en-AU" sz="1350" dirty="0">
              <a:solidFill>
                <a:schemeClr val="bg1">
                  <a:alpha val="99000"/>
                </a:schemeClr>
              </a:solidFill>
            </a:endParaRPr>
          </a:p>
        </p:txBody>
      </p:sp>
      <p:sp>
        <p:nvSpPr>
          <p:cNvPr id="42" name="WiFi pros / cons"/>
          <p:cNvSpPr txBox="1"/>
          <p:nvPr/>
        </p:nvSpPr>
        <p:spPr>
          <a:xfrm>
            <a:off x="4784568" y="2891813"/>
            <a:ext cx="1352157" cy="817145"/>
          </a:xfrm>
          <a:prstGeom prst="rect">
            <a:avLst/>
          </a:prstGeom>
          <a:noFill/>
        </p:spPr>
        <p:txBody>
          <a:bodyPr wrap="none" lIns="68576" tIns="34289" rIns="68576" bIns="34289" rtlCol="0">
            <a:spAutoFit/>
          </a:bodyPr>
          <a:lstStyle/>
          <a:p>
            <a:pPr>
              <a:lnSpc>
                <a:spcPct val="90000"/>
              </a:lnSpc>
            </a:pPr>
            <a:r>
              <a:rPr lang="en-US" sz="1350" dirty="0">
                <a:solidFill>
                  <a:schemeClr val="bg1">
                    <a:alpha val="99000"/>
                  </a:schemeClr>
                </a:solidFill>
              </a:rPr>
              <a:t>+/- Accuracy</a:t>
            </a:r>
          </a:p>
          <a:p>
            <a:pPr>
              <a:lnSpc>
                <a:spcPct val="90000"/>
              </a:lnSpc>
            </a:pPr>
            <a:r>
              <a:rPr lang="en-US" sz="1350" dirty="0">
                <a:solidFill>
                  <a:schemeClr val="bg1">
                    <a:alpha val="99000"/>
                  </a:schemeClr>
                </a:solidFill>
              </a:rPr>
              <a:t>+/- Power</a:t>
            </a:r>
          </a:p>
          <a:p>
            <a:pPr>
              <a:lnSpc>
                <a:spcPct val="90000"/>
              </a:lnSpc>
            </a:pPr>
            <a:r>
              <a:rPr lang="en-US" sz="1350" dirty="0">
                <a:solidFill>
                  <a:schemeClr val="bg1">
                    <a:alpha val="99000"/>
                  </a:schemeClr>
                </a:solidFill>
              </a:rPr>
              <a:t>+/- Speed</a:t>
            </a:r>
          </a:p>
          <a:p>
            <a:pPr>
              <a:lnSpc>
                <a:spcPct val="90000"/>
              </a:lnSpc>
            </a:pPr>
            <a:r>
              <a:rPr lang="en-US" sz="1350" dirty="0">
                <a:solidFill>
                  <a:schemeClr val="bg1">
                    <a:alpha val="99000"/>
                  </a:schemeClr>
                </a:solidFill>
              </a:rPr>
              <a:t>+/- Urban areas</a:t>
            </a:r>
            <a:endParaRPr lang="en-AU" sz="1350" dirty="0">
              <a:solidFill>
                <a:schemeClr val="bg1">
                  <a:alpha val="99000"/>
                </a:schemeClr>
              </a:solidFill>
            </a:endParaRPr>
          </a:p>
        </p:txBody>
      </p:sp>
      <p:grpSp>
        <p:nvGrpSpPr>
          <p:cNvPr id="37" name="Group 36"/>
          <p:cNvGrpSpPr/>
          <p:nvPr/>
        </p:nvGrpSpPr>
        <p:grpSpPr bwMode="black">
          <a:xfrm>
            <a:off x="3790294" y="1068490"/>
            <a:ext cx="366245" cy="450321"/>
            <a:chOff x="11769473" y="2939274"/>
            <a:chExt cx="838704" cy="1031508"/>
          </a:xfrm>
          <a:solidFill>
            <a:schemeClr val="bg1"/>
          </a:solidFill>
        </p:grpSpPr>
        <p:sp>
          <p:nvSpPr>
            <p:cNvPr id="38" name="Trapezoid 37"/>
            <p:cNvSpPr/>
            <p:nvPr/>
          </p:nvSpPr>
          <p:spPr bwMode="black">
            <a:xfrm>
              <a:off x="11769473" y="3780720"/>
              <a:ext cx="838704" cy="190062"/>
            </a:xfrm>
            <a:prstGeom prst="trapezoid">
              <a:avLst/>
            </a:prstGeom>
            <a:grpFill/>
            <a:ln w="25400" cap="sq" cmpd="sng" algn="ctr">
              <a:solidFill>
                <a:srgbClr val="FFFFFF"/>
              </a:solid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822781" fontAlgn="base">
                <a:spcBef>
                  <a:spcPct val="0"/>
                </a:spcBef>
                <a:spcAft>
                  <a:spcPct val="0"/>
                </a:spcAft>
                <a:defRPr/>
              </a:pPr>
              <a:endParaRPr lang="en-US" sz="1400" kern="0" spc="-135" dirty="0">
                <a:solidFill>
                  <a:schemeClr val="bg1">
                    <a:alpha val="99000"/>
                  </a:schemeClr>
                </a:solidFill>
                <a:latin typeface="Segoe Light" pitchFamily="34" charset="0"/>
              </a:endParaRPr>
            </a:p>
          </p:txBody>
        </p:sp>
        <p:sp>
          <p:nvSpPr>
            <p:cNvPr id="43" name="Freeform 6"/>
            <p:cNvSpPr>
              <a:spLocks/>
            </p:cNvSpPr>
            <p:nvPr/>
          </p:nvSpPr>
          <p:spPr bwMode="black">
            <a:xfrm>
              <a:off x="11934735" y="2939274"/>
              <a:ext cx="504048" cy="961272"/>
            </a:xfrm>
            <a:custGeom>
              <a:avLst/>
              <a:gdLst/>
              <a:ahLst/>
              <a:cxnLst/>
              <a:rect l="l" t="t" r="r" b="b"/>
              <a:pathLst>
                <a:path w="504048" h="961272">
                  <a:moveTo>
                    <a:pt x="252787" y="143227"/>
                  </a:moveTo>
                  <a:cubicBezTo>
                    <a:pt x="208292" y="143227"/>
                    <a:pt x="172221" y="179298"/>
                    <a:pt x="172221" y="223793"/>
                  </a:cubicBezTo>
                  <a:cubicBezTo>
                    <a:pt x="172221" y="268288"/>
                    <a:pt x="208292" y="304359"/>
                    <a:pt x="252787" y="304359"/>
                  </a:cubicBezTo>
                  <a:cubicBezTo>
                    <a:pt x="297282" y="304359"/>
                    <a:pt x="333353" y="268288"/>
                    <a:pt x="333353" y="223793"/>
                  </a:cubicBezTo>
                  <a:cubicBezTo>
                    <a:pt x="333353" y="179298"/>
                    <a:pt x="297282" y="143227"/>
                    <a:pt x="252787" y="143227"/>
                  </a:cubicBezTo>
                  <a:close/>
                  <a:moveTo>
                    <a:pt x="251531" y="0"/>
                  </a:moveTo>
                  <a:cubicBezTo>
                    <a:pt x="390613" y="0"/>
                    <a:pt x="504048" y="112858"/>
                    <a:pt x="504048" y="252445"/>
                  </a:cubicBezTo>
                  <a:cubicBezTo>
                    <a:pt x="504048" y="255415"/>
                    <a:pt x="504048" y="258385"/>
                    <a:pt x="504048" y="261355"/>
                  </a:cubicBezTo>
                  <a:cubicBezTo>
                    <a:pt x="504048" y="278185"/>
                    <a:pt x="502075" y="296005"/>
                    <a:pt x="498130" y="314814"/>
                  </a:cubicBezTo>
                  <a:cubicBezTo>
                    <a:pt x="498130" y="314814"/>
                    <a:pt x="498130" y="314814"/>
                    <a:pt x="250544" y="961272"/>
                  </a:cubicBezTo>
                  <a:cubicBezTo>
                    <a:pt x="250544" y="961272"/>
                    <a:pt x="250544" y="961272"/>
                    <a:pt x="4932" y="314814"/>
                  </a:cubicBezTo>
                  <a:cubicBezTo>
                    <a:pt x="1973" y="299965"/>
                    <a:pt x="0" y="285115"/>
                    <a:pt x="0" y="271255"/>
                  </a:cubicBezTo>
                  <a:cubicBezTo>
                    <a:pt x="0" y="265315"/>
                    <a:pt x="0" y="259375"/>
                    <a:pt x="0" y="252445"/>
                  </a:cubicBezTo>
                  <a:cubicBezTo>
                    <a:pt x="0" y="112858"/>
                    <a:pt x="112449" y="0"/>
                    <a:pt x="251531" y="0"/>
                  </a:cubicBez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z="1400" spc="-122">
                <a:solidFill>
                  <a:schemeClr val="bg1">
                    <a:alpha val="99000"/>
                  </a:schemeClr>
                </a:solidFill>
                <a:latin typeface="Segoe Light" pitchFamily="34" charset="0"/>
              </a:endParaRPr>
            </a:p>
          </p:txBody>
        </p:sp>
      </p:grpSp>
      <p:grpSp>
        <p:nvGrpSpPr>
          <p:cNvPr id="64" name="Group 63"/>
          <p:cNvGrpSpPr/>
          <p:nvPr/>
        </p:nvGrpSpPr>
        <p:grpSpPr>
          <a:xfrm rot="12341982">
            <a:off x="2965822" y="943977"/>
            <a:ext cx="818521" cy="818521"/>
            <a:chOff x="1841157" y="753853"/>
            <a:chExt cx="1027194" cy="1027194"/>
          </a:xfrm>
          <a:solidFill>
            <a:schemeClr val="bg1"/>
          </a:solidFill>
        </p:grpSpPr>
        <p:sp>
          <p:nvSpPr>
            <p:cNvPr id="69" name="Block Arc 68"/>
            <p:cNvSpPr/>
            <p:nvPr/>
          </p:nvSpPr>
          <p:spPr>
            <a:xfrm rot="5958705">
              <a:off x="2113051" y="1041393"/>
              <a:ext cx="486159" cy="486159"/>
            </a:xfrm>
            <a:prstGeom prst="blockArc">
              <a:avLst>
                <a:gd name="adj1" fmla="val 10146573"/>
                <a:gd name="adj2" fmla="val 17680832"/>
                <a:gd name="adj3" fmla="val 148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70" name="Block Arc 69"/>
            <p:cNvSpPr/>
            <p:nvPr/>
          </p:nvSpPr>
          <p:spPr>
            <a:xfrm rot="5958705">
              <a:off x="1978773" y="898176"/>
              <a:ext cx="764301" cy="764301"/>
            </a:xfrm>
            <a:prstGeom prst="blockArc">
              <a:avLst>
                <a:gd name="adj1" fmla="val 10146573"/>
                <a:gd name="adj2" fmla="val 17820431"/>
                <a:gd name="adj3" fmla="val 90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71" name="Block Arc 70"/>
            <p:cNvSpPr/>
            <p:nvPr/>
          </p:nvSpPr>
          <p:spPr>
            <a:xfrm rot="5958705">
              <a:off x="1841157" y="753853"/>
              <a:ext cx="1027194" cy="1027194"/>
            </a:xfrm>
            <a:prstGeom prst="blockArc">
              <a:avLst>
                <a:gd name="adj1" fmla="val 10146573"/>
                <a:gd name="adj2" fmla="val 17900266"/>
                <a:gd name="adj3" fmla="val 571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grpSp>
      <p:grpSp>
        <p:nvGrpSpPr>
          <p:cNvPr id="76" name="Group 75"/>
          <p:cNvGrpSpPr/>
          <p:nvPr/>
        </p:nvGrpSpPr>
        <p:grpSpPr>
          <a:xfrm rot="12600000">
            <a:off x="2978627" y="1943804"/>
            <a:ext cx="818521" cy="818521"/>
            <a:chOff x="1841157" y="753853"/>
            <a:chExt cx="1027194" cy="1027194"/>
          </a:xfrm>
          <a:solidFill>
            <a:schemeClr val="bg1"/>
          </a:solidFill>
        </p:grpSpPr>
        <p:sp>
          <p:nvSpPr>
            <p:cNvPr id="77" name="Block Arc 76"/>
            <p:cNvSpPr/>
            <p:nvPr/>
          </p:nvSpPr>
          <p:spPr>
            <a:xfrm rot="5958705">
              <a:off x="2113051" y="1041393"/>
              <a:ext cx="486159" cy="486159"/>
            </a:xfrm>
            <a:prstGeom prst="blockArc">
              <a:avLst>
                <a:gd name="adj1" fmla="val 10146573"/>
                <a:gd name="adj2" fmla="val 17680832"/>
                <a:gd name="adj3" fmla="val 148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78" name="Block Arc 77"/>
            <p:cNvSpPr/>
            <p:nvPr/>
          </p:nvSpPr>
          <p:spPr>
            <a:xfrm rot="5958705">
              <a:off x="1978773" y="898176"/>
              <a:ext cx="764301" cy="764301"/>
            </a:xfrm>
            <a:prstGeom prst="blockArc">
              <a:avLst>
                <a:gd name="adj1" fmla="val 10146573"/>
                <a:gd name="adj2" fmla="val 17820431"/>
                <a:gd name="adj3" fmla="val 90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79" name="Block Arc 78"/>
            <p:cNvSpPr/>
            <p:nvPr/>
          </p:nvSpPr>
          <p:spPr>
            <a:xfrm rot="5958705">
              <a:off x="1841157" y="753853"/>
              <a:ext cx="1027194" cy="1027194"/>
            </a:xfrm>
            <a:prstGeom prst="blockArc">
              <a:avLst>
                <a:gd name="adj1" fmla="val 10146573"/>
                <a:gd name="adj2" fmla="val 17900266"/>
                <a:gd name="adj3" fmla="val 571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grpSp>
      <p:sp>
        <p:nvSpPr>
          <p:cNvPr id="15" name="TextBox 14"/>
          <p:cNvSpPr txBox="1"/>
          <p:nvPr/>
        </p:nvSpPr>
        <p:spPr>
          <a:xfrm>
            <a:off x="3693942" y="1551179"/>
            <a:ext cx="506957" cy="215444"/>
          </a:xfrm>
          <a:prstGeom prst="rect">
            <a:avLst/>
          </a:prstGeom>
          <a:noFill/>
        </p:spPr>
        <p:txBody>
          <a:bodyPr wrap="square" lIns="0" tIns="0" rIns="0" bIns="0" rtlCol="0">
            <a:spAutoFit/>
          </a:bodyPr>
          <a:lstStyle/>
          <a:p>
            <a:pPr algn="ctr"/>
            <a:r>
              <a:rPr lang="en-US" sz="1400" dirty="0" smtClean="0">
                <a:solidFill>
                  <a:schemeClr val="bg1">
                    <a:alpha val="99000"/>
                  </a:schemeClr>
                </a:solidFill>
              </a:rPr>
              <a:t>GPS</a:t>
            </a:r>
          </a:p>
        </p:txBody>
      </p:sp>
      <p:grpSp>
        <p:nvGrpSpPr>
          <p:cNvPr id="81" name="Group 80"/>
          <p:cNvGrpSpPr/>
          <p:nvPr/>
        </p:nvGrpSpPr>
        <p:grpSpPr>
          <a:xfrm rot="12529079">
            <a:off x="2975417" y="2892219"/>
            <a:ext cx="818521" cy="818521"/>
            <a:chOff x="1841157" y="753853"/>
            <a:chExt cx="1027194" cy="1027194"/>
          </a:xfrm>
          <a:solidFill>
            <a:schemeClr val="bg1"/>
          </a:solidFill>
        </p:grpSpPr>
        <p:sp>
          <p:nvSpPr>
            <p:cNvPr id="82" name="Block Arc 81"/>
            <p:cNvSpPr/>
            <p:nvPr/>
          </p:nvSpPr>
          <p:spPr>
            <a:xfrm rot="5958705">
              <a:off x="2113051" y="1041393"/>
              <a:ext cx="486159" cy="486159"/>
            </a:xfrm>
            <a:prstGeom prst="blockArc">
              <a:avLst>
                <a:gd name="adj1" fmla="val 10146573"/>
                <a:gd name="adj2" fmla="val 17680832"/>
                <a:gd name="adj3" fmla="val 148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3" name="Block Arc 82"/>
            <p:cNvSpPr/>
            <p:nvPr/>
          </p:nvSpPr>
          <p:spPr>
            <a:xfrm rot="5958705">
              <a:off x="1978773" y="898176"/>
              <a:ext cx="764301" cy="764301"/>
            </a:xfrm>
            <a:prstGeom prst="blockArc">
              <a:avLst>
                <a:gd name="adj1" fmla="val 10146573"/>
                <a:gd name="adj2" fmla="val 17820431"/>
                <a:gd name="adj3" fmla="val 90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4" name="Block Arc 83"/>
            <p:cNvSpPr/>
            <p:nvPr/>
          </p:nvSpPr>
          <p:spPr>
            <a:xfrm rot="5958705">
              <a:off x="1841157" y="753853"/>
              <a:ext cx="1027194" cy="1027194"/>
            </a:xfrm>
            <a:prstGeom prst="blockArc">
              <a:avLst>
                <a:gd name="adj1" fmla="val 10146573"/>
                <a:gd name="adj2" fmla="val 17900266"/>
                <a:gd name="adj3" fmla="val 571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grpSp>
      <p:grpSp>
        <p:nvGrpSpPr>
          <p:cNvPr id="17" name="Group 16"/>
          <p:cNvGrpSpPr/>
          <p:nvPr/>
        </p:nvGrpSpPr>
        <p:grpSpPr>
          <a:xfrm>
            <a:off x="3509966" y="1979859"/>
            <a:ext cx="909090" cy="685692"/>
            <a:chOff x="-103710" y="2078360"/>
            <a:chExt cx="1591091" cy="1200101"/>
          </a:xfrm>
        </p:grpSpPr>
        <p:grpSp>
          <p:nvGrpSpPr>
            <p:cNvPr id="14" name="Group 13"/>
            <p:cNvGrpSpPr/>
            <p:nvPr/>
          </p:nvGrpSpPr>
          <p:grpSpPr>
            <a:xfrm>
              <a:off x="363166" y="2078360"/>
              <a:ext cx="661905" cy="851017"/>
              <a:chOff x="361363" y="1606282"/>
              <a:chExt cx="990615" cy="1273646"/>
            </a:xfrm>
            <a:solidFill>
              <a:schemeClr val="bg1"/>
            </a:solidFill>
          </p:grpSpPr>
          <p:sp>
            <p:nvSpPr>
              <p:cNvPr id="4" name="Isosceles Triangle 3"/>
              <p:cNvSpPr/>
              <p:nvPr/>
            </p:nvSpPr>
            <p:spPr>
              <a:xfrm>
                <a:off x="544286" y="1992086"/>
                <a:ext cx="620485" cy="88784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sz="1400" dirty="0" err="1" smtClean="0">
                  <a:solidFill>
                    <a:schemeClr val="tx2"/>
                  </a:solidFill>
                </a:endParaRPr>
              </a:p>
            </p:txBody>
          </p:sp>
          <p:sp>
            <p:nvSpPr>
              <p:cNvPr id="9" name="Oval 8"/>
              <p:cNvSpPr/>
              <p:nvPr/>
            </p:nvSpPr>
            <p:spPr>
              <a:xfrm>
                <a:off x="728614" y="1918261"/>
                <a:ext cx="251826" cy="251826"/>
              </a:xfrm>
              <a:prstGeom prst="ellipse">
                <a:avLst/>
              </a:prstGeom>
              <a:grp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sz="1400" dirty="0" err="1" smtClean="0">
                  <a:solidFill>
                    <a:schemeClr val="tx2"/>
                  </a:solidFill>
                </a:endParaRPr>
              </a:p>
            </p:txBody>
          </p:sp>
          <p:grpSp>
            <p:nvGrpSpPr>
              <p:cNvPr id="13" name="Group 12"/>
              <p:cNvGrpSpPr/>
              <p:nvPr/>
            </p:nvGrpSpPr>
            <p:grpSpPr>
              <a:xfrm rot="1859891">
                <a:off x="501524" y="1606282"/>
                <a:ext cx="850454" cy="850454"/>
                <a:chOff x="1876070" y="824707"/>
                <a:chExt cx="1027194" cy="1027194"/>
              </a:xfrm>
              <a:grpFill/>
            </p:grpSpPr>
            <p:sp>
              <p:nvSpPr>
                <p:cNvPr id="11" name="Block Arc 10"/>
                <p:cNvSpPr/>
                <p:nvPr/>
              </p:nvSpPr>
              <p:spPr>
                <a:xfrm rot="5958705">
                  <a:off x="2147965" y="1112248"/>
                  <a:ext cx="486160" cy="486160"/>
                </a:xfrm>
                <a:prstGeom prst="blockArc">
                  <a:avLst>
                    <a:gd name="adj1" fmla="val 10146573"/>
                    <a:gd name="adj2" fmla="val 17680832"/>
                    <a:gd name="adj3" fmla="val 148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sz="1400" dirty="0" err="1" smtClean="0">
                    <a:solidFill>
                      <a:schemeClr val="tx2"/>
                    </a:solidFill>
                  </a:endParaRPr>
                </a:p>
              </p:txBody>
            </p:sp>
            <p:sp>
              <p:nvSpPr>
                <p:cNvPr id="51" name="Block Arc 50"/>
                <p:cNvSpPr/>
                <p:nvPr/>
              </p:nvSpPr>
              <p:spPr>
                <a:xfrm rot="5958705">
                  <a:off x="2013686" y="969030"/>
                  <a:ext cx="764300" cy="764301"/>
                </a:xfrm>
                <a:prstGeom prst="blockArc">
                  <a:avLst>
                    <a:gd name="adj1" fmla="val 10146573"/>
                    <a:gd name="adj2" fmla="val 17820431"/>
                    <a:gd name="adj3" fmla="val 90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sz="1400" dirty="0" err="1" smtClean="0">
                    <a:solidFill>
                      <a:schemeClr val="tx2"/>
                    </a:solidFill>
                  </a:endParaRPr>
                </a:p>
              </p:txBody>
            </p:sp>
            <p:sp>
              <p:nvSpPr>
                <p:cNvPr id="52" name="Block Arc 51"/>
                <p:cNvSpPr/>
                <p:nvPr/>
              </p:nvSpPr>
              <p:spPr>
                <a:xfrm rot="5958705">
                  <a:off x="1876070" y="824707"/>
                  <a:ext cx="1027194" cy="1027194"/>
                </a:xfrm>
                <a:prstGeom prst="blockArc">
                  <a:avLst>
                    <a:gd name="adj1" fmla="val 10146573"/>
                    <a:gd name="adj2" fmla="val 17900266"/>
                    <a:gd name="adj3" fmla="val 571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sz="1400" dirty="0" err="1" smtClean="0">
                    <a:solidFill>
                      <a:schemeClr val="tx2"/>
                    </a:solidFill>
                  </a:endParaRPr>
                </a:p>
              </p:txBody>
            </p:sp>
          </p:grpSp>
          <p:grpSp>
            <p:nvGrpSpPr>
              <p:cNvPr id="57" name="Group 56"/>
              <p:cNvGrpSpPr/>
              <p:nvPr/>
            </p:nvGrpSpPr>
            <p:grpSpPr>
              <a:xfrm rot="12584771">
                <a:off x="361363" y="1632296"/>
                <a:ext cx="850454" cy="850454"/>
                <a:chOff x="1807794" y="682245"/>
                <a:chExt cx="1027194" cy="1027194"/>
              </a:xfrm>
              <a:grpFill/>
            </p:grpSpPr>
            <p:sp>
              <p:nvSpPr>
                <p:cNvPr id="58" name="Block Arc 57"/>
                <p:cNvSpPr/>
                <p:nvPr/>
              </p:nvSpPr>
              <p:spPr>
                <a:xfrm rot="5958705">
                  <a:off x="2079687" y="969786"/>
                  <a:ext cx="486160" cy="486160"/>
                </a:xfrm>
                <a:prstGeom prst="blockArc">
                  <a:avLst>
                    <a:gd name="adj1" fmla="val 10146573"/>
                    <a:gd name="adj2" fmla="val 17680832"/>
                    <a:gd name="adj3" fmla="val 148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sz="1400" dirty="0" err="1" smtClean="0">
                    <a:solidFill>
                      <a:schemeClr val="tx2"/>
                    </a:solidFill>
                  </a:endParaRPr>
                </a:p>
              </p:txBody>
            </p:sp>
            <p:sp>
              <p:nvSpPr>
                <p:cNvPr id="59" name="Block Arc 58"/>
                <p:cNvSpPr/>
                <p:nvPr/>
              </p:nvSpPr>
              <p:spPr>
                <a:xfrm rot="5958705">
                  <a:off x="1945412" y="826568"/>
                  <a:ext cx="764300" cy="764301"/>
                </a:xfrm>
                <a:prstGeom prst="blockArc">
                  <a:avLst>
                    <a:gd name="adj1" fmla="val 10146573"/>
                    <a:gd name="adj2" fmla="val 17820431"/>
                    <a:gd name="adj3" fmla="val 90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sz="1400" dirty="0" err="1" smtClean="0">
                    <a:solidFill>
                      <a:schemeClr val="tx2"/>
                    </a:solidFill>
                  </a:endParaRPr>
                </a:p>
              </p:txBody>
            </p:sp>
            <p:sp>
              <p:nvSpPr>
                <p:cNvPr id="60" name="Block Arc 59"/>
                <p:cNvSpPr/>
                <p:nvPr/>
              </p:nvSpPr>
              <p:spPr>
                <a:xfrm rot="5958705">
                  <a:off x="1807794" y="682245"/>
                  <a:ext cx="1027194" cy="1027194"/>
                </a:xfrm>
                <a:prstGeom prst="blockArc">
                  <a:avLst>
                    <a:gd name="adj1" fmla="val 10146573"/>
                    <a:gd name="adj2" fmla="val 17900266"/>
                    <a:gd name="adj3" fmla="val 571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sz="1400" dirty="0" err="1" smtClean="0">
                    <a:solidFill>
                      <a:schemeClr val="tx2"/>
                    </a:solidFill>
                  </a:endParaRPr>
                </a:p>
              </p:txBody>
            </p:sp>
          </p:grpSp>
        </p:grpSp>
        <p:sp>
          <p:nvSpPr>
            <p:cNvPr id="86" name="TextBox 85"/>
            <p:cNvSpPr txBox="1"/>
            <p:nvPr/>
          </p:nvSpPr>
          <p:spPr>
            <a:xfrm>
              <a:off x="-103710" y="3043234"/>
              <a:ext cx="1591091" cy="235227"/>
            </a:xfrm>
            <a:prstGeom prst="rect">
              <a:avLst/>
            </a:prstGeom>
            <a:noFill/>
          </p:spPr>
          <p:txBody>
            <a:bodyPr wrap="square" lIns="0" tIns="0" rIns="0" bIns="0" rtlCol="0">
              <a:spAutoFit/>
            </a:bodyPr>
            <a:lstStyle/>
            <a:p>
              <a:pPr algn="ctr">
                <a:lnSpc>
                  <a:spcPct val="90000"/>
                </a:lnSpc>
              </a:pPr>
              <a:r>
                <a:rPr lang="en-US" sz="1400" dirty="0" smtClean="0">
                  <a:solidFill>
                    <a:schemeClr val="bg1">
                      <a:alpha val="99000"/>
                    </a:schemeClr>
                  </a:solidFill>
                </a:rPr>
                <a:t>Cell Towers</a:t>
              </a:r>
            </a:p>
          </p:txBody>
        </p:sp>
      </p:grpSp>
      <p:grpSp>
        <p:nvGrpSpPr>
          <p:cNvPr id="18" name="Group 17"/>
          <p:cNvGrpSpPr/>
          <p:nvPr/>
        </p:nvGrpSpPr>
        <p:grpSpPr>
          <a:xfrm>
            <a:off x="3645049" y="2983236"/>
            <a:ext cx="654224" cy="673546"/>
            <a:chOff x="7996535" y="2800742"/>
            <a:chExt cx="690266" cy="710652"/>
          </a:xfrm>
        </p:grpSpPr>
        <p:sp>
          <p:nvSpPr>
            <p:cNvPr id="87" name="TextBox 86"/>
            <p:cNvSpPr txBox="1"/>
            <p:nvPr/>
          </p:nvSpPr>
          <p:spPr bwMode="black">
            <a:xfrm>
              <a:off x="8085380" y="3306813"/>
              <a:ext cx="449628" cy="204581"/>
            </a:xfrm>
            <a:prstGeom prst="rect">
              <a:avLst/>
            </a:prstGeom>
            <a:noFill/>
          </p:spPr>
          <p:txBody>
            <a:bodyPr wrap="none" lIns="82305" tIns="0" rIns="0" bIns="0" rtlCol="0">
              <a:spAutoFit/>
            </a:bodyPr>
            <a:lstStyle/>
            <a:p>
              <a:pPr algn="ctr">
                <a:lnSpc>
                  <a:spcPct val="90000"/>
                </a:lnSpc>
              </a:pPr>
              <a:r>
                <a:rPr lang="en-US" sz="1400" dirty="0" err="1">
                  <a:solidFill>
                    <a:schemeClr val="bg1">
                      <a:alpha val="99000"/>
                    </a:schemeClr>
                  </a:solidFill>
                </a:rPr>
                <a:t>WiFi</a:t>
              </a:r>
              <a:endParaRPr lang="en-US" sz="1400" dirty="0">
                <a:solidFill>
                  <a:schemeClr val="bg1">
                    <a:alpha val="99000"/>
                  </a:schemeClr>
                </a:solidFill>
              </a:endParaRPr>
            </a:p>
          </p:txBody>
        </p:sp>
        <p:sp>
          <p:nvSpPr>
            <p:cNvPr id="88" name="Freeform 89"/>
            <p:cNvSpPr>
              <a:spLocks noEditPoints="1"/>
            </p:cNvSpPr>
            <p:nvPr/>
          </p:nvSpPr>
          <p:spPr bwMode="black">
            <a:xfrm>
              <a:off x="7996535" y="2800742"/>
              <a:ext cx="690266" cy="444342"/>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400"/>
            </a:p>
          </p:txBody>
        </p:sp>
      </p:grpSp>
      <p:sp>
        <p:nvSpPr>
          <p:cNvPr id="41" name="Cell pros / cons"/>
          <p:cNvSpPr txBox="1"/>
          <p:nvPr/>
        </p:nvSpPr>
        <p:spPr>
          <a:xfrm>
            <a:off x="4784569" y="1944743"/>
            <a:ext cx="1136842" cy="817145"/>
          </a:xfrm>
          <a:prstGeom prst="rect">
            <a:avLst/>
          </a:prstGeom>
          <a:noFill/>
        </p:spPr>
        <p:txBody>
          <a:bodyPr wrap="none" lIns="68576" tIns="34289" rIns="68576" bIns="34289" rtlCol="0">
            <a:spAutoFit/>
          </a:bodyPr>
          <a:lstStyle/>
          <a:p>
            <a:pPr>
              <a:lnSpc>
                <a:spcPct val="90000"/>
              </a:lnSpc>
            </a:pPr>
            <a:r>
              <a:rPr lang="en-US" sz="1350" dirty="0">
                <a:solidFill>
                  <a:schemeClr val="bg1">
                    <a:alpha val="99000"/>
                  </a:schemeClr>
                </a:solidFill>
              </a:rPr>
              <a:t>-  Accuracy</a:t>
            </a:r>
          </a:p>
          <a:p>
            <a:pPr>
              <a:lnSpc>
                <a:spcPct val="90000"/>
              </a:lnSpc>
            </a:pPr>
            <a:r>
              <a:rPr lang="en-US" sz="1350" dirty="0">
                <a:solidFill>
                  <a:schemeClr val="bg1">
                    <a:alpha val="99000"/>
                  </a:schemeClr>
                </a:solidFill>
              </a:rPr>
              <a:t>+ Power</a:t>
            </a:r>
          </a:p>
          <a:p>
            <a:pPr>
              <a:lnSpc>
                <a:spcPct val="90000"/>
              </a:lnSpc>
            </a:pPr>
            <a:r>
              <a:rPr lang="en-US" sz="1350" dirty="0">
                <a:solidFill>
                  <a:schemeClr val="bg1">
                    <a:alpha val="99000"/>
                  </a:schemeClr>
                </a:solidFill>
              </a:rPr>
              <a:t>+ Speed</a:t>
            </a:r>
            <a:endParaRPr lang="en-AU" sz="1350" dirty="0">
              <a:solidFill>
                <a:schemeClr val="bg1">
                  <a:alpha val="99000"/>
                </a:schemeClr>
              </a:solidFill>
            </a:endParaRPr>
          </a:p>
          <a:p>
            <a:pPr>
              <a:lnSpc>
                <a:spcPct val="90000"/>
              </a:lnSpc>
            </a:pPr>
            <a:r>
              <a:rPr lang="en-US" sz="1350" dirty="0">
                <a:solidFill>
                  <a:schemeClr val="bg1">
                    <a:alpha val="99000"/>
                  </a:schemeClr>
                </a:solidFill>
              </a:rPr>
              <a:t>-  Wilderness</a:t>
            </a:r>
          </a:p>
        </p:txBody>
      </p:sp>
      <p:sp>
        <p:nvSpPr>
          <p:cNvPr id="55" name="Rectangle 54"/>
          <p:cNvSpPr/>
          <p:nvPr/>
        </p:nvSpPr>
        <p:spPr>
          <a:xfrm>
            <a:off x="538327" y="943385"/>
            <a:ext cx="1191414" cy="1191414"/>
          </a:xfrm>
          <a:prstGeom prst="rect">
            <a:avLst/>
          </a:prstGeom>
          <a:solidFill>
            <a:srgbClr val="FFB9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45720" bIns="91440" rtlCol="0" anchor="t" anchorCtr="0"/>
          <a:lstStyle/>
          <a:p>
            <a:endParaRPr lang="en-US" sz="1400" dirty="0" smtClean="0">
              <a:solidFill>
                <a:schemeClr val="tx1">
                  <a:alpha val="99000"/>
                </a:schemeClr>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570" y="1023932"/>
            <a:ext cx="1398883" cy="2542929"/>
          </a:xfrm>
          <a:prstGeom prst="rect">
            <a:avLst/>
          </a:prstGeom>
        </p:spPr>
      </p:pic>
      <p:sp>
        <p:nvSpPr>
          <p:cNvPr id="61" name="Rectangle 60"/>
          <p:cNvSpPr/>
          <p:nvPr/>
        </p:nvSpPr>
        <p:spPr>
          <a:xfrm>
            <a:off x="538327" y="3830764"/>
            <a:ext cx="2009372"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9" name="Up-Down Arrow 38"/>
          <p:cNvSpPr/>
          <p:nvPr/>
        </p:nvSpPr>
        <p:spPr bwMode="auto">
          <a:xfrm>
            <a:off x="1425144" y="3566861"/>
            <a:ext cx="152346" cy="463271"/>
          </a:xfrm>
          <a:prstGeom prst="upDownArrow">
            <a:avLst/>
          </a:prstGeom>
          <a:solidFill>
            <a:schemeClr val="bg1"/>
          </a:solidFill>
          <a:ln w="28575">
            <a:noFill/>
            <a:miter lim="800000"/>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3" tIns="34287" rIns="68573" bIns="34287" numCol="1" rtlCol="0" anchor="ctr" anchorCtr="0" compatLnSpc="1">
            <a:prstTxWarp prst="textNoShape">
              <a:avLst/>
            </a:prstTxWarp>
          </a:bodyPr>
          <a:lstStyle/>
          <a:p>
            <a:pPr algn="ctr" defTabSz="685540" fontAlgn="base">
              <a:spcBef>
                <a:spcPct val="0"/>
              </a:spcBef>
              <a:spcAft>
                <a:spcPct val="0"/>
              </a:spcAft>
            </a:pPr>
            <a:endParaRPr lang="en-AU" dirty="0">
              <a:solidFill>
                <a:schemeClr val="tx1"/>
              </a:solidFill>
            </a:endParaRPr>
          </a:p>
        </p:txBody>
      </p:sp>
      <p:sp>
        <p:nvSpPr>
          <p:cNvPr id="36" name="Freeform 7"/>
          <p:cNvSpPr>
            <a:spLocks/>
          </p:cNvSpPr>
          <p:nvPr/>
        </p:nvSpPr>
        <p:spPr bwMode="auto">
          <a:xfrm>
            <a:off x="1217472" y="4013948"/>
            <a:ext cx="567690" cy="302917"/>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TextBox 84"/>
          <p:cNvSpPr txBox="1"/>
          <p:nvPr/>
        </p:nvSpPr>
        <p:spPr>
          <a:xfrm>
            <a:off x="459852" y="4333049"/>
            <a:ext cx="2092761" cy="193899"/>
          </a:xfrm>
          <a:prstGeom prst="rect">
            <a:avLst/>
          </a:prstGeom>
          <a:noFill/>
        </p:spPr>
        <p:txBody>
          <a:bodyPr wrap="square" lIns="0" tIns="0" rIns="0" bIns="0" rtlCol="0">
            <a:spAutoFit/>
          </a:bodyPr>
          <a:lstStyle/>
          <a:p>
            <a:pPr algn="ctr">
              <a:lnSpc>
                <a:spcPct val="90000"/>
              </a:lnSpc>
            </a:pPr>
            <a:r>
              <a:rPr lang="en-US" sz="1400" dirty="0" smtClean="0">
                <a:solidFill>
                  <a:schemeClr val="bg1">
                    <a:alpha val="99000"/>
                  </a:schemeClr>
                </a:solidFill>
              </a:rPr>
              <a:t>Location Services</a:t>
            </a:r>
          </a:p>
        </p:txBody>
      </p:sp>
    </p:spTree>
    <p:custDataLst>
      <p:tags r:id="rId1"/>
    </p:custDataLst>
    <p:extLst>
      <p:ext uri="{BB962C8B-B14F-4D97-AF65-F5344CB8AC3E}">
        <p14:creationId xmlns:p14="http://schemas.microsoft.com/office/powerpoint/2010/main" val="2219491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fade">
                                      <p:cBhvr>
                                        <p:cTn id="47" dur="500"/>
                                        <p:tgtEl>
                                          <p:spTgt spid="81"/>
                                        </p:tgtEl>
                                      </p:cBhvr>
                                    </p:animEffect>
                                  </p:childTnLst>
                                </p:cTn>
                              </p:par>
                            </p:childTnLst>
                          </p:cTn>
                        </p:par>
                        <p:par>
                          <p:cTn id="48" fill="hold">
                            <p:stCondLst>
                              <p:cond delay="4000"/>
                            </p:stCondLst>
                            <p:childTnLst>
                              <p:par>
                                <p:cTn id="49" presetID="10" presetClass="entr" presetSubtype="0"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childTnLst>
                          </p:cTn>
                        </p:par>
                        <p:par>
                          <p:cTn id="52" fill="hold">
                            <p:stCondLst>
                              <p:cond delay="4500"/>
                            </p:stCondLst>
                            <p:childTnLst>
                              <p:par>
                                <p:cTn id="53" presetID="10" presetClass="entr" presetSubtype="0" fill="hold" grpId="0" nodeType="after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par>
                          <p:cTn id="59" fill="hold">
                            <p:stCondLst>
                              <p:cond delay="5000"/>
                            </p:stCondLst>
                            <p:childTnLst>
                              <p:par>
                                <p:cTn id="60" presetID="10" presetClass="entr" presetSubtype="0" fill="hold" grpId="0" nodeType="after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childTnLst>
                          </p:cTn>
                        </p:par>
                        <p:par>
                          <p:cTn id="63" fill="hold">
                            <p:stCondLst>
                              <p:cond delay="5500"/>
                            </p:stCondLst>
                            <p:childTnLst>
                              <p:par>
                                <p:cTn id="64" presetID="10" presetClass="entr" presetSubtype="0" fill="hold" grpId="0" nodeType="after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3" grpId="0" animBg="1"/>
      <p:bldP spid="3" grpId="0" animBg="1"/>
      <p:bldP spid="40" grpId="0"/>
      <p:bldP spid="42" grpId="0"/>
      <p:bldP spid="15" grpId="0"/>
      <p:bldP spid="41" grpId="0"/>
      <p:bldP spid="61" grpId="0" animBg="1"/>
      <p:bldP spid="39" grpId="0" animBg="1"/>
      <p:bldP spid="36" grpId="0" animBg="1"/>
      <p:bldP spid="8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How to Get the Phone’s Current Location</a:t>
            </a:r>
            <a:endParaRPr lang="en-GB" dirty="0"/>
          </a:p>
        </p:txBody>
      </p:sp>
      <p:sp>
        <p:nvSpPr>
          <p:cNvPr id="3" name="Rectangle 2"/>
          <p:cNvSpPr/>
          <p:nvPr/>
        </p:nvSpPr>
        <p:spPr>
          <a:xfrm>
            <a:off x="385342" y="822510"/>
            <a:ext cx="8866413" cy="3093154"/>
          </a:xfrm>
          <a:prstGeom prst="rect">
            <a:avLst/>
          </a:prstGeom>
        </p:spPr>
        <p:txBody>
          <a:bodyPr wrap="square">
            <a:spAutoFit/>
          </a:bodyPr>
          <a:lstStyle/>
          <a:p>
            <a:r>
              <a:rPr lang="en-US" sz="1500" dirty="0" err="1">
                <a:solidFill>
                  <a:srgbClr val="2B91AF"/>
                </a:solidFill>
                <a:highlight>
                  <a:srgbClr val="FFFFFF"/>
                </a:highlight>
                <a:latin typeface="Consolas" panose="020B0609020204030204" pitchFamily="49" charset="0"/>
              </a:rPr>
              <a:t>Geolocator</a:t>
            </a:r>
            <a:r>
              <a:rPr lang="en-US" sz="1500" dirty="0">
                <a:solidFill>
                  <a:srgbClr val="000000"/>
                </a:solidFill>
                <a:highlight>
                  <a:srgbClr val="FFFFFF"/>
                </a:highlight>
                <a:latin typeface="Consolas" panose="020B0609020204030204" pitchFamily="49" charset="0"/>
              </a:rPr>
              <a:t> </a:t>
            </a:r>
            <a:r>
              <a:rPr lang="en-US" sz="1500" dirty="0" err="1">
                <a:solidFill>
                  <a:srgbClr val="000000"/>
                </a:solidFill>
                <a:highlight>
                  <a:srgbClr val="FFFFFF"/>
                </a:highlight>
                <a:latin typeface="Consolas" panose="020B0609020204030204" pitchFamily="49" charset="0"/>
              </a:rPr>
              <a:t>geolocator</a:t>
            </a:r>
            <a:r>
              <a:rPr lang="en-US" sz="1500" dirty="0">
                <a:solidFill>
                  <a:srgbClr val="000000"/>
                </a:solidFill>
                <a:highlight>
                  <a:srgbClr val="FFFFFF"/>
                </a:highlight>
                <a:latin typeface="Consolas" panose="020B0609020204030204" pitchFamily="49" charset="0"/>
              </a:rPr>
              <a:t> = </a:t>
            </a:r>
            <a:r>
              <a:rPr lang="en-US" sz="1500" dirty="0">
                <a:solidFill>
                  <a:srgbClr val="0000FF"/>
                </a:solidFill>
                <a:highlight>
                  <a:srgbClr val="FFFFFF"/>
                </a:highlight>
                <a:latin typeface="Consolas" panose="020B0609020204030204" pitchFamily="49" charset="0"/>
              </a:rPr>
              <a:t>new</a:t>
            </a:r>
            <a:r>
              <a:rPr lang="en-US" sz="1500" dirty="0">
                <a:solidFill>
                  <a:srgbClr val="000000"/>
                </a:solidFill>
                <a:highlight>
                  <a:srgbClr val="FFFFFF"/>
                </a:highlight>
                <a:latin typeface="Consolas" panose="020B0609020204030204" pitchFamily="49" charset="0"/>
              </a:rPr>
              <a:t> </a:t>
            </a:r>
            <a:r>
              <a:rPr lang="en-US" sz="1500" dirty="0" err="1">
                <a:solidFill>
                  <a:srgbClr val="2B91AF"/>
                </a:solidFill>
                <a:highlight>
                  <a:srgbClr val="FFFFFF"/>
                </a:highlight>
                <a:latin typeface="Consolas" panose="020B0609020204030204" pitchFamily="49" charset="0"/>
              </a:rPr>
              <a:t>Geolocator</a:t>
            </a:r>
            <a:r>
              <a:rPr lang="en-US" sz="1500" dirty="0">
                <a:solidFill>
                  <a:srgbClr val="000000"/>
                </a:solidFill>
                <a:highlight>
                  <a:srgbClr val="FFFFFF"/>
                </a:highlight>
                <a:latin typeface="Consolas" panose="020B0609020204030204" pitchFamily="49" charset="0"/>
              </a:rPr>
              <a:t>();</a:t>
            </a:r>
          </a:p>
          <a:p>
            <a:r>
              <a:rPr lang="en-US" sz="1500" dirty="0" err="1">
                <a:solidFill>
                  <a:srgbClr val="000000"/>
                </a:solidFill>
                <a:highlight>
                  <a:srgbClr val="FFFFFF"/>
                </a:highlight>
                <a:latin typeface="Consolas" panose="020B0609020204030204" pitchFamily="49" charset="0"/>
              </a:rPr>
              <a:t>geolocator.DesiredAccuracyInMeters</a:t>
            </a:r>
            <a:r>
              <a:rPr lang="en-US" sz="1500" dirty="0">
                <a:solidFill>
                  <a:srgbClr val="000000"/>
                </a:solidFill>
                <a:highlight>
                  <a:srgbClr val="FFFFFF"/>
                </a:highlight>
                <a:latin typeface="Consolas" panose="020B0609020204030204" pitchFamily="49" charset="0"/>
              </a:rPr>
              <a:t> = 50;</a:t>
            </a:r>
          </a:p>
          <a:p>
            <a:r>
              <a:rPr lang="en-US" sz="1500" dirty="0" err="1" smtClean="0">
                <a:solidFill>
                  <a:srgbClr val="2B91AF"/>
                </a:solidFill>
                <a:highlight>
                  <a:srgbClr val="FFFFFF"/>
                </a:highlight>
                <a:latin typeface="Consolas" panose="020B0609020204030204" pitchFamily="49" charset="0"/>
              </a:rPr>
              <a:t>Geoposition</a:t>
            </a:r>
            <a:r>
              <a:rPr lang="en-US" sz="1500" dirty="0" smtClean="0">
                <a:solidFill>
                  <a:srgbClr val="000000"/>
                </a:solidFill>
                <a:highlight>
                  <a:srgbClr val="FFFFFF"/>
                </a:highlight>
                <a:latin typeface="Consolas" panose="020B0609020204030204" pitchFamily="49" charset="0"/>
              </a:rPr>
              <a:t> </a:t>
            </a:r>
            <a:r>
              <a:rPr lang="en-US" sz="1500" dirty="0" err="1">
                <a:solidFill>
                  <a:srgbClr val="000000"/>
                </a:solidFill>
                <a:highlight>
                  <a:srgbClr val="FFFFFF"/>
                </a:highlight>
                <a:latin typeface="Consolas" panose="020B0609020204030204" pitchFamily="49" charset="0"/>
              </a:rPr>
              <a:t>myLocation</a:t>
            </a:r>
            <a:r>
              <a:rPr lang="en-US" sz="1500" dirty="0">
                <a:solidFill>
                  <a:srgbClr val="000000"/>
                </a:solidFill>
                <a:highlight>
                  <a:srgbClr val="FFFFFF"/>
                </a:highlight>
                <a:latin typeface="Consolas" panose="020B0609020204030204" pitchFamily="49" charset="0"/>
              </a:rPr>
              <a:t> = </a:t>
            </a:r>
            <a:r>
              <a:rPr lang="en-US" sz="1500" dirty="0">
                <a:solidFill>
                  <a:srgbClr val="0000FF"/>
                </a:solidFill>
                <a:highlight>
                  <a:srgbClr val="FFFFFF"/>
                </a:highlight>
                <a:latin typeface="Consolas" panose="020B0609020204030204" pitchFamily="49" charset="0"/>
              </a:rPr>
              <a:t>await</a:t>
            </a:r>
            <a:r>
              <a:rPr lang="en-US" sz="1500" dirty="0">
                <a:solidFill>
                  <a:srgbClr val="000000"/>
                </a:solidFill>
                <a:highlight>
                  <a:srgbClr val="FFFFFF"/>
                </a:highlight>
                <a:latin typeface="Consolas" panose="020B0609020204030204" pitchFamily="49" charset="0"/>
              </a:rPr>
              <a:t> </a:t>
            </a:r>
            <a:r>
              <a:rPr lang="en-US" sz="1500" dirty="0" err="1" smtClean="0">
                <a:solidFill>
                  <a:srgbClr val="000000"/>
                </a:solidFill>
                <a:highlight>
                  <a:srgbClr val="FFFFFF"/>
                </a:highlight>
                <a:latin typeface="Consolas" panose="020B0609020204030204" pitchFamily="49" charset="0"/>
              </a:rPr>
              <a:t>geolocator.GetGeopositionAsync</a:t>
            </a:r>
            <a:r>
              <a:rPr lang="en-US" sz="1500" dirty="0" smtClean="0">
                <a:solidFill>
                  <a:srgbClr val="000000"/>
                </a:solidFill>
                <a:highlight>
                  <a:srgbClr val="FFFFFF"/>
                </a:highlight>
                <a:latin typeface="Consolas" panose="020B0609020204030204" pitchFamily="49" charset="0"/>
              </a:rPr>
              <a:t>(</a:t>
            </a:r>
            <a:r>
              <a:rPr lang="en-US" sz="1500" dirty="0" err="1" smtClean="0">
                <a:solidFill>
                  <a:srgbClr val="000000"/>
                </a:solidFill>
                <a:highlight>
                  <a:srgbClr val="FFFFFF"/>
                </a:highlight>
                <a:latin typeface="Consolas" panose="020B0609020204030204" pitchFamily="49" charset="0"/>
              </a:rPr>
              <a:t>maximumAge</a:t>
            </a:r>
            <a:r>
              <a:rPr lang="en-US" sz="1500" dirty="0" smtClean="0">
                <a:solidFill>
                  <a:srgbClr val="000000"/>
                </a:solidFill>
                <a:highlight>
                  <a:srgbClr val="FFFFFF"/>
                </a:highlight>
                <a:latin typeface="Consolas" panose="020B0609020204030204" pitchFamily="49" charset="0"/>
              </a:rPr>
              <a:t>, timeout);</a:t>
            </a:r>
          </a:p>
          <a:p>
            <a:endParaRPr lang="en-US" sz="1500" dirty="0" smtClean="0">
              <a:solidFill>
                <a:srgbClr val="000000"/>
              </a:solidFill>
              <a:highlight>
                <a:srgbClr val="FFFFFF"/>
              </a:highlight>
              <a:latin typeface="Consolas" panose="020B0609020204030204" pitchFamily="49" charset="0"/>
            </a:endParaRPr>
          </a:p>
          <a:p>
            <a:r>
              <a:rPr lang="en-US" sz="1500" dirty="0" smtClean="0">
                <a:solidFill>
                  <a:srgbClr val="008000"/>
                </a:solidFill>
                <a:highlight>
                  <a:srgbClr val="FFFFFF"/>
                </a:highlight>
                <a:latin typeface="Consolas" panose="020B0609020204030204" pitchFamily="49" charset="0"/>
              </a:rPr>
              <a:t>// We need to convert the </a:t>
            </a:r>
            <a:r>
              <a:rPr lang="en-US" sz="1500" dirty="0" err="1" smtClean="0">
                <a:solidFill>
                  <a:srgbClr val="008000"/>
                </a:solidFill>
                <a:highlight>
                  <a:srgbClr val="FFFFFF"/>
                </a:highlight>
                <a:latin typeface="Consolas" panose="020B0609020204030204" pitchFamily="49" charset="0"/>
              </a:rPr>
              <a:t>Geoposition</a:t>
            </a:r>
            <a:r>
              <a:rPr lang="en-US" sz="1500" dirty="0" smtClean="0">
                <a:solidFill>
                  <a:srgbClr val="008000"/>
                </a:solidFill>
                <a:highlight>
                  <a:srgbClr val="FFFFFF"/>
                </a:highlight>
                <a:latin typeface="Consolas" panose="020B0609020204030204" pitchFamily="49" charset="0"/>
              </a:rPr>
              <a:t> to a </a:t>
            </a:r>
            <a:r>
              <a:rPr lang="en-US" sz="1500" dirty="0" err="1" smtClean="0">
                <a:solidFill>
                  <a:srgbClr val="008000"/>
                </a:solidFill>
                <a:highlight>
                  <a:srgbClr val="FFFFFF"/>
                </a:highlight>
                <a:latin typeface="Consolas" panose="020B0609020204030204" pitchFamily="49" charset="0"/>
              </a:rPr>
              <a:t>GeoCoordinate</a:t>
            </a:r>
            <a:r>
              <a:rPr lang="en-US" sz="1500" dirty="0" smtClean="0">
                <a:solidFill>
                  <a:srgbClr val="008000"/>
                </a:solidFill>
                <a:highlight>
                  <a:srgbClr val="FFFFFF"/>
                </a:highlight>
                <a:latin typeface="Consolas" panose="020B0609020204030204" pitchFamily="49" charset="0"/>
              </a:rPr>
              <a:t> to show it on the map</a:t>
            </a:r>
            <a:endParaRPr lang="en-US" sz="1500" dirty="0">
              <a:solidFill>
                <a:srgbClr val="000000"/>
              </a:solidFill>
              <a:highlight>
                <a:srgbClr val="FFFFFF"/>
              </a:highlight>
              <a:latin typeface="Consolas" panose="020B0609020204030204" pitchFamily="49" charset="0"/>
            </a:endParaRPr>
          </a:p>
          <a:p>
            <a:r>
              <a:rPr lang="en-US" sz="1500" dirty="0" err="1">
                <a:solidFill>
                  <a:srgbClr val="2B91AF"/>
                </a:solidFill>
                <a:highlight>
                  <a:srgbClr val="FFFFFF"/>
                </a:highlight>
                <a:latin typeface="Consolas" panose="020B0609020204030204" pitchFamily="49" charset="0"/>
              </a:rPr>
              <a:t>GeoCoordinate</a:t>
            </a:r>
            <a:r>
              <a:rPr lang="en-US" sz="1500" dirty="0">
                <a:solidFill>
                  <a:srgbClr val="000000"/>
                </a:solidFill>
                <a:highlight>
                  <a:srgbClr val="FFFFFF"/>
                </a:highlight>
                <a:latin typeface="Consolas" panose="020B0609020204030204" pitchFamily="49" charset="0"/>
              </a:rPr>
              <a:t> </a:t>
            </a:r>
            <a:r>
              <a:rPr lang="en-US" sz="1500" dirty="0" err="1">
                <a:solidFill>
                  <a:srgbClr val="000000"/>
                </a:solidFill>
                <a:highlight>
                  <a:srgbClr val="FFFFFF"/>
                </a:highlight>
                <a:latin typeface="Consolas" panose="020B0609020204030204" pitchFamily="49" charset="0"/>
              </a:rPr>
              <a:t>geoCord</a:t>
            </a:r>
            <a:r>
              <a:rPr lang="en-US" sz="1500" dirty="0">
                <a:solidFill>
                  <a:srgbClr val="000000"/>
                </a:solidFill>
                <a:highlight>
                  <a:srgbClr val="FFFFFF"/>
                </a:highlight>
                <a:latin typeface="Consolas" panose="020B0609020204030204" pitchFamily="49" charset="0"/>
              </a:rPr>
              <a:t> = </a:t>
            </a:r>
            <a:r>
              <a:rPr lang="en-US" sz="1500" dirty="0">
                <a:solidFill>
                  <a:srgbClr val="0000FF"/>
                </a:solidFill>
                <a:highlight>
                  <a:srgbClr val="FFFFFF"/>
                </a:highlight>
                <a:latin typeface="Consolas" panose="020B0609020204030204" pitchFamily="49" charset="0"/>
              </a:rPr>
              <a:t>new</a:t>
            </a:r>
            <a:r>
              <a:rPr lang="en-US" sz="1500" dirty="0">
                <a:solidFill>
                  <a:srgbClr val="000000"/>
                </a:solidFill>
                <a:highlight>
                  <a:srgbClr val="FFFFFF"/>
                </a:highlight>
                <a:latin typeface="Consolas" panose="020B0609020204030204" pitchFamily="49" charset="0"/>
              </a:rPr>
              <a:t> </a:t>
            </a:r>
            <a:r>
              <a:rPr lang="en-US" sz="1500" dirty="0" err="1">
                <a:solidFill>
                  <a:srgbClr val="2B91AF"/>
                </a:solidFill>
                <a:highlight>
                  <a:srgbClr val="FFFFFF"/>
                </a:highlight>
                <a:latin typeface="Consolas" panose="020B0609020204030204" pitchFamily="49" charset="0"/>
              </a:rPr>
              <a:t>GeoCoordinate</a:t>
            </a:r>
            <a:r>
              <a:rPr lang="en-US" sz="1500" dirty="0">
                <a:solidFill>
                  <a:srgbClr val="000000"/>
                </a:solidFill>
                <a:highlight>
                  <a:srgbClr val="FFFFFF"/>
                </a:highlight>
                <a:latin typeface="Consolas" panose="020B0609020204030204" pitchFamily="49" charset="0"/>
              </a:rPr>
              <a:t>(</a:t>
            </a:r>
            <a:r>
              <a:rPr lang="en-US" sz="1500" dirty="0" err="1">
                <a:solidFill>
                  <a:srgbClr val="000000"/>
                </a:solidFill>
                <a:highlight>
                  <a:srgbClr val="FFFFFF"/>
                </a:highlight>
                <a:latin typeface="Consolas" panose="020B0609020204030204" pitchFamily="49" charset="0"/>
              </a:rPr>
              <a:t>myLocation.Coordinate.Latitude</a:t>
            </a:r>
            <a:r>
              <a:rPr lang="en-US" sz="1500" dirty="0">
                <a:solidFill>
                  <a:srgbClr val="000000"/>
                </a:solidFill>
                <a:highlight>
                  <a:srgbClr val="FFFFFF"/>
                </a:highlight>
                <a:latin typeface="Consolas" panose="020B0609020204030204" pitchFamily="49" charset="0"/>
              </a:rPr>
              <a:t>, </a:t>
            </a:r>
            <a:r>
              <a:rPr lang="en-US" sz="1500" dirty="0" err="1">
                <a:solidFill>
                  <a:srgbClr val="000000"/>
                </a:solidFill>
                <a:highlight>
                  <a:srgbClr val="FFFFFF"/>
                </a:highlight>
                <a:latin typeface="Consolas" panose="020B0609020204030204" pitchFamily="49" charset="0"/>
              </a:rPr>
              <a:t>myLocation.Coordinate.Longitude</a:t>
            </a:r>
            <a:r>
              <a:rPr lang="en-US" sz="1500" dirty="0">
                <a:solidFill>
                  <a:srgbClr val="000000"/>
                </a:solidFill>
                <a:highlight>
                  <a:srgbClr val="FFFFFF"/>
                </a:highlight>
                <a:latin typeface="Consolas" panose="020B0609020204030204" pitchFamily="49" charset="0"/>
              </a:rPr>
              <a:t>);</a:t>
            </a:r>
          </a:p>
          <a:p>
            <a:r>
              <a:rPr lang="en-US" sz="1500" dirty="0" err="1">
                <a:solidFill>
                  <a:srgbClr val="000000"/>
                </a:solidFill>
                <a:highlight>
                  <a:srgbClr val="FFFFFF"/>
                </a:highlight>
                <a:latin typeface="Consolas" panose="020B0609020204030204" pitchFamily="49" charset="0"/>
              </a:rPr>
              <a:t>MyMapControl.Center</a:t>
            </a:r>
            <a:r>
              <a:rPr lang="en-US" sz="1500" dirty="0">
                <a:solidFill>
                  <a:srgbClr val="000000"/>
                </a:solidFill>
                <a:highlight>
                  <a:srgbClr val="FFFFFF"/>
                </a:highlight>
                <a:latin typeface="Consolas" panose="020B0609020204030204" pitchFamily="49" charset="0"/>
              </a:rPr>
              <a:t> = </a:t>
            </a:r>
            <a:r>
              <a:rPr lang="en-US" sz="1500" dirty="0" err="1">
                <a:solidFill>
                  <a:srgbClr val="000000"/>
                </a:solidFill>
                <a:highlight>
                  <a:srgbClr val="FFFFFF"/>
                </a:highlight>
                <a:latin typeface="Consolas" panose="020B0609020204030204" pitchFamily="49" charset="0"/>
              </a:rPr>
              <a:t>geoCord</a:t>
            </a:r>
            <a:r>
              <a:rPr lang="en-US" sz="1500" dirty="0" smtClean="0">
                <a:solidFill>
                  <a:srgbClr val="000000"/>
                </a:solidFill>
                <a:highlight>
                  <a:srgbClr val="FFFFFF"/>
                </a:highlight>
                <a:latin typeface="Consolas" panose="020B0609020204030204" pitchFamily="49" charset="0"/>
              </a:rPr>
              <a:t>;</a:t>
            </a:r>
          </a:p>
          <a:p>
            <a:endParaRPr lang="en-US" sz="1500" dirty="0">
              <a:solidFill>
                <a:srgbClr val="000000"/>
              </a:solidFill>
              <a:highlight>
                <a:srgbClr val="FFFFFF"/>
              </a:highlight>
              <a:latin typeface="Consolas" panose="020B0609020204030204" pitchFamily="49" charset="0"/>
            </a:endParaRPr>
          </a:p>
          <a:p>
            <a:r>
              <a:rPr lang="en-US" sz="1500" dirty="0" smtClean="0">
                <a:solidFill>
                  <a:srgbClr val="008000"/>
                </a:solidFill>
                <a:highlight>
                  <a:srgbClr val="FFFFFF"/>
                </a:highlight>
                <a:latin typeface="Consolas" panose="020B0609020204030204" pitchFamily="49" charset="0"/>
              </a:rPr>
              <a:t>// Set up an event handler to watch for location updates</a:t>
            </a:r>
            <a:endParaRPr lang="en-US" sz="1500" dirty="0">
              <a:solidFill>
                <a:srgbClr val="000000"/>
              </a:solidFill>
              <a:highlight>
                <a:srgbClr val="FFFFFF"/>
              </a:highlight>
              <a:latin typeface="Consolas" panose="020B0609020204030204" pitchFamily="49" charset="0"/>
            </a:endParaRPr>
          </a:p>
          <a:p>
            <a:r>
              <a:rPr lang="en-US" sz="1500" dirty="0" err="1" smtClean="0">
                <a:solidFill>
                  <a:srgbClr val="000000"/>
                </a:solidFill>
                <a:highlight>
                  <a:srgbClr val="FFFFFF"/>
                </a:highlight>
                <a:latin typeface="Consolas" panose="020B0609020204030204" pitchFamily="49" charset="0"/>
              </a:rPr>
              <a:t>geolocator.PositionChanged</a:t>
            </a:r>
            <a:r>
              <a:rPr lang="en-US" sz="1500" dirty="0" smtClean="0">
                <a:solidFill>
                  <a:srgbClr val="000000"/>
                </a:solidFill>
                <a:highlight>
                  <a:srgbClr val="FFFFFF"/>
                </a:highlight>
                <a:latin typeface="Consolas" panose="020B0609020204030204" pitchFamily="49" charset="0"/>
              </a:rPr>
              <a:t> += </a:t>
            </a:r>
            <a:r>
              <a:rPr lang="en-US" sz="1500" dirty="0" err="1" smtClean="0">
                <a:solidFill>
                  <a:srgbClr val="000000"/>
                </a:solidFill>
                <a:highlight>
                  <a:srgbClr val="FFFFFF"/>
                </a:highlight>
                <a:latin typeface="Consolas" panose="020B0609020204030204" pitchFamily="49" charset="0"/>
              </a:rPr>
              <a:t>updatePosition</a:t>
            </a:r>
            <a:r>
              <a:rPr lang="en-US" sz="1500" dirty="0" smtClean="0">
                <a:solidFill>
                  <a:srgbClr val="000000"/>
                </a:solidFill>
                <a:highlight>
                  <a:srgbClr val="FFFFFF"/>
                </a:highlight>
                <a:latin typeface="Consolas" panose="020B0609020204030204" pitchFamily="49" charset="0"/>
              </a:rPr>
              <a:t>;</a:t>
            </a:r>
          </a:p>
          <a:p>
            <a:endParaRPr lang="en-US" sz="1500" dirty="0"/>
          </a:p>
        </p:txBody>
      </p:sp>
      <p:sp>
        <p:nvSpPr>
          <p:cNvPr id="7" name="Rectangle 6"/>
          <p:cNvSpPr/>
          <p:nvPr/>
        </p:nvSpPr>
        <p:spPr>
          <a:xfrm>
            <a:off x="457200" y="4420894"/>
            <a:ext cx="8229600" cy="163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Tree>
    <p:extLst>
      <p:ext uri="{BB962C8B-B14F-4D97-AF65-F5344CB8AC3E}">
        <p14:creationId xmlns:p14="http://schemas.microsoft.com/office/powerpoint/2010/main" val="31674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Position Changed</a:t>
            </a:r>
            <a:endParaRPr lang="en-GB" dirty="0"/>
          </a:p>
        </p:txBody>
      </p:sp>
      <p:sp>
        <p:nvSpPr>
          <p:cNvPr id="8" name="Rectangle 7"/>
          <p:cNvSpPr/>
          <p:nvPr/>
        </p:nvSpPr>
        <p:spPr>
          <a:xfrm>
            <a:off x="385342" y="822510"/>
            <a:ext cx="8474529" cy="2646878"/>
          </a:xfrm>
          <a:prstGeom prst="rect">
            <a:avLst/>
          </a:prstGeom>
        </p:spPr>
        <p:txBody>
          <a:bodyPr wrap="square">
            <a:spAutoFit/>
          </a:bodyPr>
          <a:lstStyle/>
          <a:p>
            <a:r>
              <a:rPr lang="en-US" sz="1600" dirty="0">
                <a:solidFill>
                  <a:srgbClr val="0000FF"/>
                </a:solidFill>
                <a:highlight>
                  <a:srgbClr val="FFFFFF"/>
                </a:highlight>
                <a:latin typeface="Consolas" panose="020B0609020204030204" pitchFamily="49" charset="0"/>
              </a:rPr>
              <a:t>void</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newPosition</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Geolocator</a:t>
            </a:r>
            <a:r>
              <a:rPr lang="en-US" sz="1600" dirty="0">
                <a:solidFill>
                  <a:srgbClr val="000000"/>
                </a:solidFill>
                <a:highlight>
                  <a:srgbClr val="FFFFFF"/>
                </a:highlight>
                <a:latin typeface="Consolas" panose="020B0609020204030204" pitchFamily="49" charset="0"/>
              </a:rPr>
              <a:t> sender, </a:t>
            </a:r>
            <a:r>
              <a:rPr lang="en-US" sz="1600" dirty="0" err="1">
                <a:solidFill>
                  <a:srgbClr val="2B91AF"/>
                </a:solidFill>
                <a:highlight>
                  <a:srgbClr val="FFFFFF"/>
                </a:highlight>
                <a:latin typeface="Consolas" panose="020B0609020204030204" pitchFamily="49" charset="0"/>
              </a:rPr>
              <a:t>PositionChangedEventArgs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args</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Deployment</a:t>
            </a:r>
            <a:r>
              <a:rPr lang="en-US" sz="1600" dirty="0" err="1">
                <a:solidFill>
                  <a:srgbClr val="000000"/>
                </a:solidFill>
                <a:highlight>
                  <a:srgbClr val="FFFFFF"/>
                </a:highlight>
                <a:latin typeface="Consolas" panose="020B0609020204030204" pitchFamily="49" charset="0"/>
              </a:rPr>
              <a:t>.Current.Dispatcher.BeginInvoke</a:t>
            </a:r>
            <a:r>
              <a:rPr lang="en-US" sz="1600" dirty="0">
                <a:solidFill>
                  <a:srgbClr val="000000"/>
                </a:solidFill>
                <a:highlight>
                  <a:srgbClr val="FFFFFF"/>
                </a:highlight>
                <a:latin typeface="Consolas" panose="020B0609020204030204" pitchFamily="49" charset="0"/>
              </a:rPr>
              <a:t>(() =&gt;</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GeoCoordinate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geoCord</a:t>
            </a:r>
            <a:r>
              <a:rPr lang="en-US" sz="1600" dirty="0">
                <a:solidFill>
                  <a:srgbClr val="000000"/>
                </a:solidFill>
                <a:highlight>
                  <a:srgbClr val="FFFFFF"/>
                </a:highlight>
                <a:latin typeface="Consolas" panose="020B0609020204030204" pitchFamily="49" charset="0"/>
              </a:rPr>
              <a:t> = </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GeoCoordinate</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args.Position.Coordinate.Latitude</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args.Position.Coordinate.Longitude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MyMapControl.Center</a:t>
            </a:r>
            <a:r>
              <a:rPr lang="en-US" sz="1600" dirty="0">
                <a:solidFill>
                  <a:srgbClr val="000000"/>
                </a:solidFill>
                <a:highlight>
                  <a:srgbClr val="FFFFFF"/>
                </a:highlight>
                <a:latin typeface="Consolas" panose="020B0609020204030204" pitchFamily="49" charset="0"/>
              </a:rPr>
              <a:t> = </a:t>
            </a:r>
            <a:r>
              <a:rPr lang="en-US" sz="1600" dirty="0" err="1">
                <a:solidFill>
                  <a:srgbClr val="000000"/>
                </a:solidFill>
                <a:highlight>
                  <a:srgbClr val="FFFFFF"/>
                </a:highlight>
                <a:latin typeface="Consolas" panose="020B0609020204030204" pitchFamily="49" charset="0"/>
              </a:rPr>
              <a:t>geoCord</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a:t>
            </a:r>
            <a:endParaRPr lang="en-US" sz="1600" dirty="0"/>
          </a:p>
        </p:txBody>
      </p:sp>
      <p:sp>
        <p:nvSpPr>
          <p:cNvPr id="5" name="Rectangle 4"/>
          <p:cNvSpPr/>
          <p:nvPr/>
        </p:nvSpPr>
        <p:spPr>
          <a:xfrm>
            <a:off x="457200" y="4420894"/>
            <a:ext cx="8229600" cy="163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Tree>
    <p:extLst>
      <p:ext uri="{BB962C8B-B14F-4D97-AF65-F5344CB8AC3E}">
        <p14:creationId xmlns:p14="http://schemas.microsoft.com/office/powerpoint/2010/main" val="180767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8|20.7|26.8|5.3|42.2|4.5|23.4"/>
</p:tagLst>
</file>

<file path=ppt/theme/theme1.xml><?xml version="1.0" encoding="utf-8"?>
<a:theme xmlns:a="http://schemas.openxmlformats.org/drawingml/2006/main" name="WP_PowerPoint_template_cyan_16x9">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WindowsPhone">
      <a:fillStyleLst>
        <a:solidFill>
          <a:schemeClr val="phClr"/>
        </a:solidFill>
        <a:solidFill>
          <a:schemeClr val="phClr">
            <a:tint val="0"/>
          </a:schemeClr>
        </a:solidFill>
        <a:solidFill>
          <a:schemeClr val="phClr"/>
        </a:solid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tint val="90000"/>
          </a:schemeClr>
        </a:solidFill>
        <a:solidFill>
          <a:schemeClr val="phClr">
            <a:tint val="90000"/>
          </a:schemeClr>
        </a:solidFill>
        <a:solidFill>
          <a:schemeClr val="phClr">
            <a:tint val="90000"/>
          </a:schemeClr>
        </a:solidFill>
      </a:bgFillStyleLst>
    </a:fmtScheme>
  </a:themeElements>
  <a:objectDefaults>
    <a:spDef>
      <a:spPr>
        <a:solidFill>
          <a:schemeClr val="bg2"/>
        </a:solidFill>
        <a:ln>
          <a:noFill/>
        </a:ln>
      </a:spPr>
      <a:bodyPr lIns="137160" tIns="91440" rIns="137160" bIns="91440" rtlCol="0" anchor="t" anchorCtr="0"/>
      <a:lstStyle>
        <a:defPPr>
          <a:defRPr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600" dirty="0" err="1" smtClean="0"/>
        </a:defPPr>
      </a:lstStyle>
    </a:txDef>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2.xml><?xml version="1.0" encoding="utf-8"?>
<a:theme xmlns:a="http://schemas.openxmlformats.org/drawingml/2006/main" name="Office Them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3.xml><?xml version="1.0" encoding="utf-8"?>
<a:theme xmlns:a="http://schemas.openxmlformats.org/drawingml/2006/main" name="Office Them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44802716F9654DB00DD6BA4ACDBE92" ma:contentTypeVersion="1" ma:contentTypeDescription="Create a new document." ma:contentTypeScope="" ma:versionID="21c5db5ab2f0192b70c4e902026ac483">
  <xsd:schema xmlns:xsd="http://www.w3.org/2001/XMLSchema" xmlns:xs="http://www.w3.org/2001/XMLSchema" xmlns:p="http://schemas.microsoft.com/office/2006/metadata/properties" xmlns:ns2="http://schemas.microsoft.com/sharepoint/v4" targetNamespace="http://schemas.microsoft.com/office/2006/metadata/properties" ma:root="true" ma:fieldsID="23c11eee0d542004c4a7d729835418c6" ns2:_="">
    <xsd:import namespace="http://schemas.microsoft.com/sharepoint/v4"/>
    <xsd:element name="properties">
      <xsd:complexType>
        <xsd:sequence>
          <xsd:element name="documentManagement">
            <xsd:complexType>
              <xsd:all>
                <xsd:element ref="ns2: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8"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487D65-D40A-4A75-920B-F3712FE170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007818D-4824-419F-A66C-656B85398509}">
  <ds:schemaRefs>
    <ds:schemaRef ds:uri="http://schemas.microsoft.com/sharepoint/v4"/>
    <ds:schemaRef ds:uri="http://purl.org/dc/elements/1.1/"/>
    <ds:schemaRef ds:uri="http://www.w3.org/XML/1998/namespace"/>
    <ds:schemaRef ds:uri="http://schemas.microsoft.com/office/2006/documentManagement/types"/>
    <ds:schemaRef ds:uri="http://purl.org/dc/dcmitype/"/>
    <ds:schemaRef ds:uri="http://purl.org/dc/terms/"/>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CA1E7257-0FE5-4165-9122-22F4AC86E9B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WP_PowerPoint_template_cyan_16x9</Template>
  <TotalTime>948</TotalTime>
  <Words>5783</Words>
  <Application>Microsoft Office PowerPoint</Application>
  <PresentationFormat>On-screen Show (16:9)</PresentationFormat>
  <Paragraphs>660</Paragraphs>
  <Slides>58</Slides>
  <Notes>50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Arial</vt:lpstr>
      <vt:lpstr>Calibri</vt:lpstr>
      <vt:lpstr>Consolas</vt:lpstr>
      <vt:lpstr>Segoe Light</vt:lpstr>
      <vt:lpstr>Segoe UI</vt:lpstr>
      <vt:lpstr>Segoe UI Light</vt:lpstr>
      <vt:lpstr>Times New Roman</vt:lpstr>
      <vt:lpstr>WP_PowerPoint_template_cyan_16x9</vt:lpstr>
      <vt:lpstr>Windows Phone 8 Sensors</vt:lpstr>
      <vt:lpstr>Windows Phone 8 Sensors</vt:lpstr>
      <vt:lpstr>Windows Phone 8 Sensors</vt:lpstr>
      <vt:lpstr>Windows Phone 8 Sensors: Maps</vt:lpstr>
      <vt:lpstr>New Windows Phone Runtime Location API</vt:lpstr>
      <vt:lpstr>New Windows Phone Runtime Location API</vt:lpstr>
      <vt:lpstr>Location Sources</vt:lpstr>
      <vt:lpstr>How to Get the Phone’s Current Location</vt:lpstr>
      <vt:lpstr>Position Changed</vt:lpstr>
      <vt:lpstr>Maps APIs on Windows Phone 8</vt:lpstr>
      <vt:lpstr>Map Control</vt:lpstr>
      <vt:lpstr>Built-In Map Tasks</vt:lpstr>
      <vt:lpstr>MapsDownloaderTask and Offline Maps</vt:lpstr>
      <vt:lpstr>Maps Demo</vt:lpstr>
      <vt:lpstr>Background Location Tracking</vt:lpstr>
      <vt:lpstr>Windows Phone 8 Sensors: Proximity</vt:lpstr>
      <vt:lpstr>Near Field Communications</vt:lpstr>
      <vt:lpstr>Near Field Communications Options</vt:lpstr>
      <vt:lpstr>App to App communication</vt:lpstr>
      <vt:lpstr>Publishing Messages using NFC</vt:lpstr>
      <vt:lpstr>Send Message When Device Arrives</vt:lpstr>
      <vt:lpstr>Receive String Message</vt:lpstr>
      <vt:lpstr>Receive Byte Message</vt:lpstr>
      <vt:lpstr>NFC socket connection to Bluetooth</vt:lpstr>
      <vt:lpstr>Setting up a StreamSocket using NFC</vt:lpstr>
      <vt:lpstr>Setting up a StreamSocket using NFC</vt:lpstr>
      <vt:lpstr>Using the connection</vt:lpstr>
      <vt:lpstr>Bluetooth Options</vt:lpstr>
      <vt:lpstr>Interacting with Remote Devices via Bluetooth</vt:lpstr>
      <vt:lpstr>Windows Phone 8 Sensors: Proximity</vt:lpstr>
      <vt:lpstr>Windows Phone 8 Sensors: Speech APIs</vt:lpstr>
      <vt:lpstr>Windows Phone 8 Sensors: Speech APIs</vt:lpstr>
      <vt:lpstr>Windows Phone 8 Sensors: Speech APIs</vt:lpstr>
      <vt:lpstr>Speech Synthesis</vt:lpstr>
      <vt:lpstr>Simple Speech</vt:lpstr>
      <vt:lpstr>Speech Synthesis And Language Support</vt:lpstr>
      <vt:lpstr>Simple Speech Input</vt:lpstr>
      <vt:lpstr>Recognizing Free Speech</vt:lpstr>
      <vt:lpstr>Simple Speech Recognition</vt:lpstr>
      <vt:lpstr>Speech Recognition And Language Support</vt:lpstr>
      <vt:lpstr>Windows Phone 8 Sensors: Speech APIs</vt:lpstr>
      <vt:lpstr>Voice Commands</vt:lpstr>
      <vt:lpstr>Application Launching using Voice command</vt:lpstr>
      <vt:lpstr>The Fortune Teller Program</vt:lpstr>
      <vt:lpstr>The Voice Command Definition (VCD) file</vt:lpstr>
      <vt:lpstr>The Voice Command Definition (VCD) file</vt:lpstr>
      <vt:lpstr>The Voice Command Definition (VCD) file</vt:lpstr>
      <vt:lpstr>The Voice Command Definition (VCD) file</vt:lpstr>
      <vt:lpstr>The Voice Command Definition (VCD) file</vt:lpstr>
      <vt:lpstr>The Voice Command Definition (VCD) file</vt:lpstr>
      <vt:lpstr>The Voice Command Definition (VCD) file</vt:lpstr>
      <vt:lpstr>The Voice Command Definition (VCD) file</vt:lpstr>
      <vt:lpstr>The Voice Command Definition (VCD) file</vt:lpstr>
      <vt:lpstr>The Voice Command Definition (VCD) file</vt:lpstr>
      <vt:lpstr>Voice Command Query</vt:lpstr>
      <vt:lpstr>Voice Command Query</vt:lpstr>
      <vt:lpstr>Windows Phone 8 Sensors</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Sensors</dc:title>
  <dc:creator>Nick Randolph</dc:creator>
  <dc:description>Windows Phone developers have access to a variety of sensors APIs. Find in this session how to leverage Proximity, NFC, Bluetooth, GPS, Wallet and Speech APIs.
by</dc:description>
  <cp:lastModifiedBy>Nick Randolph</cp:lastModifiedBy>
  <cp:revision>50</cp:revision>
  <dcterms:created xsi:type="dcterms:W3CDTF">2012-12-17T22:02:22Z</dcterms:created>
  <dcterms:modified xsi:type="dcterms:W3CDTF">2013-10-18T20:58:18Z</dcterms:modified>
  <cp:version>1.0.0</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0x0101007644802716F9654DB00DD6BA4ACDBE92</vt:lpwstr>
  </property>
</Properties>
</file>